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4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9" r:id="rId21"/>
    <p:sldId id="280" r:id="rId22"/>
    <p:sldId id="281" r:id="rId23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49" autoAdjust="0"/>
    <p:restoredTop sz="94660"/>
  </p:normalViewPr>
  <p:slideViewPr>
    <p:cSldViewPr>
      <p:cViewPr varScale="1">
        <p:scale>
          <a:sx n="69" d="100"/>
          <a:sy n="69" d="100"/>
        </p:scale>
        <p:origin x="-888" y="1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051D30-28B1-481D-9865-F40D983A16F6}" type="doc">
      <dgm:prSet loTypeId="urn:microsoft.com/office/officeart/2005/8/layout/radial6" loCatId="cycle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23734E0F-C344-4DC2-8808-69C7E38AECCF}">
      <dgm:prSet phldrT="[Texto]" custT="1"/>
      <dgm:spPr/>
      <dgm:t>
        <a:bodyPr/>
        <a:lstStyle/>
        <a:p>
          <a:r>
            <a:rPr lang="es-CO" sz="1400" dirty="0" smtClean="0">
              <a:latin typeface="Arial" pitchFamily="34" charset="0"/>
              <a:cs typeface="Arial" pitchFamily="34" charset="0"/>
            </a:rPr>
            <a:t>Ejecutar el programa con cualquier propósito</a:t>
          </a:r>
          <a:endParaRPr lang="es-CO" sz="1400" dirty="0">
            <a:latin typeface="Arial" pitchFamily="34" charset="0"/>
            <a:cs typeface="Arial" pitchFamily="34" charset="0"/>
          </a:endParaRPr>
        </a:p>
      </dgm:t>
    </dgm:pt>
    <dgm:pt modelId="{5D4BB272-5AFD-401B-A200-9E480FD80696}" type="parTrans" cxnId="{8950ABC8-AEF8-48B6-B59B-431CF0A17B98}">
      <dgm:prSet/>
      <dgm:spPr/>
      <dgm:t>
        <a:bodyPr/>
        <a:lstStyle/>
        <a:p>
          <a:endParaRPr lang="es-CO"/>
        </a:p>
      </dgm:t>
    </dgm:pt>
    <dgm:pt modelId="{99AD3FD2-07DC-40F3-A677-25E1EC67F83D}" type="sibTrans" cxnId="{8950ABC8-AEF8-48B6-B59B-431CF0A17B98}">
      <dgm:prSet/>
      <dgm:spPr/>
      <dgm:t>
        <a:bodyPr/>
        <a:lstStyle/>
        <a:p>
          <a:endParaRPr lang="es-CO"/>
        </a:p>
      </dgm:t>
    </dgm:pt>
    <dgm:pt modelId="{99BDD1A9-42BC-47BD-B257-A7F3C0E4058B}">
      <dgm:prSet phldrT="[Texto]" custT="1"/>
      <dgm:spPr/>
      <dgm:t>
        <a:bodyPr/>
        <a:lstStyle/>
        <a:p>
          <a:r>
            <a:rPr lang="es-CO" sz="1400" dirty="0" smtClean="0">
              <a:latin typeface="Arial" pitchFamily="34" charset="0"/>
              <a:cs typeface="Arial" pitchFamily="34" charset="0"/>
            </a:rPr>
            <a:t>Estudiar y modificar el programa</a:t>
          </a:r>
          <a:endParaRPr lang="es-CO" sz="1400" dirty="0">
            <a:latin typeface="Arial" pitchFamily="34" charset="0"/>
            <a:cs typeface="Arial" pitchFamily="34" charset="0"/>
          </a:endParaRPr>
        </a:p>
      </dgm:t>
    </dgm:pt>
    <dgm:pt modelId="{04FBFE42-EA58-4029-88E0-000E26C3C696}" type="parTrans" cxnId="{94B9EA3A-B684-451B-8D11-56DC3372014D}">
      <dgm:prSet/>
      <dgm:spPr/>
      <dgm:t>
        <a:bodyPr/>
        <a:lstStyle/>
        <a:p>
          <a:endParaRPr lang="es-CO"/>
        </a:p>
      </dgm:t>
    </dgm:pt>
    <dgm:pt modelId="{B8FCA7B7-36E9-4695-967D-E49B03DF0E0C}" type="sibTrans" cxnId="{94B9EA3A-B684-451B-8D11-56DC3372014D}">
      <dgm:prSet/>
      <dgm:spPr/>
      <dgm:t>
        <a:bodyPr/>
        <a:lstStyle/>
        <a:p>
          <a:endParaRPr lang="es-CO"/>
        </a:p>
      </dgm:t>
    </dgm:pt>
    <dgm:pt modelId="{C91EB7FB-D2D8-4BEE-9BFD-6FB359E5CF96}">
      <dgm:prSet phldrT="[Texto]" custT="1"/>
      <dgm:spPr/>
      <dgm:t>
        <a:bodyPr/>
        <a:lstStyle/>
        <a:p>
          <a:pPr algn="ctr"/>
          <a:r>
            <a:rPr lang="es-CO" sz="1200" dirty="0" smtClean="0">
              <a:latin typeface="Arial" pitchFamily="34" charset="0"/>
              <a:cs typeface="Arial" pitchFamily="34" charset="0"/>
            </a:rPr>
            <a:t>Copiar el programa de manera que se pueda ayudar  a cualquiera</a:t>
          </a:r>
          <a:endParaRPr lang="es-CO" sz="1200" dirty="0">
            <a:latin typeface="Arial" pitchFamily="34" charset="0"/>
            <a:cs typeface="Arial" pitchFamily="34" charset="0"/>
          </a:endParaRPr>
        </a:p>
      </dgm:t>
    </dgm:pt>
    <dgm:pt modelId="{1059DB56-95D1-42DD-B1A3-4EB3DACDF0B9}" type="parTrans" cxnId="{BBAB64A2-232A-4C42-B144-CB257F4882AF}">
      <dgm:prSet/>
      <dgm:spPr/>
      <dgm:t>
        <a:bodyPr/>
        <a:lstStyle/>
        <a:p>
          <a:endParaRPr lang="es-CO"/>
        </a:p>
      </dgm:t>
    </dgm:pt>
    <dgm:pt modelId="{FA4E88BE-6D69-4371-B814-536222FA69B8}" type="sibTrans" cxnId="{BBAB64A2-232A-4C42-B144-CB257F4882AF}">
      <dgm:prSet/>
      <dgm:spPr/>
      <dgm:t>
        <a:bodyPr/>
        <a:lstStyle/>
        <a:p>
          <a:endParaRPr lang="es-CO"/>
        </a:p>
      </dgm:t>
    </dgm:pt>
    <dgm:pt modelId="{2ED6D2B4-0CA5-4FCA-A272-1A76E6784F8F}">
      <dgm:prSet phldrT="[Texto]" custT="1"/>
      <dgm:spPr/>
      <dgm:t>
        <a:bodyPr/>
        <a:lstStyle/>
        <a:p>
          <a:r>
            <a:rPr lang="es-CO" sz="1400" dirty="0" smtClean="0">
              <a:latin typeface="Arial" pitchFamily="34" charset="0"/>
              <a:cs typeface="Arial" pitchFamily="34" charset="0"/>
            </a:rPr>
            <a:t>Mejorar el programa y publicar las mejoras</a:t>
          </a:r>
          <a:endParaRPr lang="es-CO" sz="1400" dirty="0">
            <a:latin typeface="Arial" pitchFamily="34" charset="0"/>
            <a:cs typeface="Arial" pitchFamily="34" charset="0"/>
          </a:endParaRPr>
        </a:p>
      </dgm:t>
    </dgm:pt>
    <dgm:pt modelId="{93AC795C-8E4E-4CDF-9146-BA078B8265A2}" type="parTrans" cxnId="{6F07FD61-8C34-484D-B71C-AA2DC5B547C7}">
      <dgm:prSet/>
      <dgm:spPr/>
      <dgm:t>
        <a:bodyPr/>
        <a:lstStyle/>
        <a:p>
          <a:endParaRPr lang="es-CO"/>
        </a:p>
      </dgm:t>
    </dgm:pt>
    <dgm:pt modelId="{63374EFD-1200-4E75-902F-97068B25F194}" type="sibTrans" cxnId="{6F07FD61-8C34-484D-B71C-AA2DC5B547C7}">
      <dgm:prSet/>
      <dgm:spPr/>
      <dgm:t>
        <a:bodyPr/>
        <a:lstStyle/>
        <a:p>
          <a:endParaRPr lang="es-CO"/>
        </a:p>
      </dgm:t>
    </dgm:pt>
    <dgm:pt modelId="{0F8E2266-4A34-4ADA-8A21-D6254C4DB265}">
      <dgm:prSet phldrT="[Texto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CO" sz="1600" b="1" dirty="0" smtClean="0">
            <a:latin typeface="Arial" pitchFamily="34" charset="0"/>
            <a:cs typeface="Arial" pitchFamily="34" charset="0"/>
          </a:endParaRPr>
        </a:p>
        <a:p>
          <a:endParaRPr lang="es-CO" sz="1600" b="1" dirty="0" smtClean="0">
            <a:latin typeface="Arial" pitchFamily="34" charset="0"/>
            <a:cs typeface="Arial" pitchFamily="34" charset="0"/>
          </a:endParaRPr>
        </a:p>
        <a:p>
          <a:endParaRPr lang="es-CO" sz="1600" b="1" dirty="0" smtClean="0">
            <a:latin typeface="Arial" pitchFamily="34" charset="0"/>
            <a:cs typeface="Arial" pitchFamily="34" charset="0"/>
          </a:endParaRPr>
        </a:p>
        <a:p>
          <a:endParaRPr lang="es-CO" sz="1600" b="1" dirty="0" smtClean="0">
            <a:latin typeface="Arial" pitchFamily="34" charset="0"/>
            <a:cs typeface="Arial" pitchFamily="34" charset="0"/>
          </a:endParaRPr>
        </a:p>
        <a:p>
          <a:endParaRPr lang="es-CO" sz="1600" b="1" dirty="0" smtClean="0">
            <a:latin typeface="Arial" pitchFamily="34" charset="0"/>
            <a:cs typeface="Arial" pitchFamily="34" charset="0"/>
          </a:endParaRPr>
        </a:p>
        <a:p>
          <a:r>
            <a:rPr lang="es-CO" sz="1600" b="1" dirty="0" smtClean="0">
              <a:latin typeface="Arial" pitchFamily="34" charset="0"/>
              <a:cs typeface="Arial" pitchFamily="34" charset="0"/>
            </a:rPr>
            <a:t> </a:t>
          </a:r>
          <a:r>
            <a:rPr lang="es-CO" sz="16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SOFTWARE LIBRE</a:t>
          </a:r>
        </a:p>
      </dgm:t>
    </dgm:pt>
    <dgm:pt modelId="{B2688E36-3083-4149-9167-8A4874653244}" type="sibTrans" cxnId="{11F1BDD4-7481-4F18-AC2D-93FDEDC5EB81}">
      <dgm:prSet/>
      <dgm:spPr/>
      <dgm:t>
        <a:bodyPr/>
        <a:lstStyle/>
        <a:p>
          <a:endParaRPr lang="es-CO"/>
        </a:p>
      </dgm:t>
    </dgm:pt>
    <dgm:pt modelId="{A5309467-AAAB-4912-A4B7-EC14B4A2DF2D}" type="parTrans" cxnId="{11F1BDD4-7481-4F18-AC2D-93FDEDC5EB81}">
      <dgm:prSet/>
      <dgm:spPr/>
      <dgm:t>
        <a:bodyPr/>
        <a:lstStyle/>
        <a:p>
          <a:endParaRPr lang="es-CO"/>
        </a:p>
      </dgm:t>
    </dgm:pt>
    <dgm:pt modelId="{59724CF6-38CF-4260-8B32-70991702421C}" type="pres">
      <dgm:prSet presAssocID="{14051D30-28B1-481D-9865-F40D983A16F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B34AFDFA-E685-47CE-8912-251978893522}" type="pres">
      <dgm:prSet presAssocID="{0F8E2266-4A34-4ADA-8A21-D6254C4DB265}" presName="centerShape" presStyleLbl="node0" presStyleIdx="0" presStyleCnt="1" custScaleX="109302" custLinFactNeighborX="462" custLinFactNeighborY="-884"/>
      <dgm:spPr/>
      <dgm:t>
        <a:bodyPr/>
        <a:lstStyle/>
        <a:p>
          <a:endParaRPr lang="es-CO"/>
        </a:p>
      </dgm:t>
    </dgm:pt>
    <dgm:pt modelId="{3E831268-11E1-46B7-B344-11E791C15D93}" type="pres">
      <dgm:prSet presAssocID="{23734E0F-C344-4DC2-8808-69C7E38AECCF}" presName="node" presStyleLbl="node1" presStyleIdx="0" presStyleCnt="4" custRadScaleRad="100047" custRadScaleInc="-139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9BD45D0-2932-4E46-B3D1-F3B41B721EF0}" type="pres">
      <dgm:prSet presAssocID="{23734E0F-C344-4DC2-8808-69C7E38AECCF}" presName="dummy" presStyleCnt="0"/>
      <dgm:spPr/>
      <dgm:t>
        <a:bodyPr/>
        <a:lstStyle/>
        <a:p>
          <a:endParaRPr lang="es-CO"/>
        </a:p>
      </dgm:t>
    </dgm:pt>
    <dgm:pt modelId="{58A862E9-2908-48A9-9CA0-CAE555BEDA2D}" type="pres">
      <dgm:prSet presAssocID="{99AD3FD2-07DC-40F3-A677-25E1EC67F83D}" presName="sibTrans" presStyleLbl="sibTrans2D1" presStyleIdx="0" presStyleCnt="4"/>
      <dgm:spPr/>
      <dgm:t>
        <a:bodyPr/>
        <a:lstStyle/>
        <a:p>
          <a:endParaRPr lang="es-CO"/>
        </a:p>
      </dgm:t>
    </dgm:pt>
    <dgm:pt modelId="{0ACCAD1E-E507-4295-A754-AA4DBA5C734E}" type="pres">
      <dgm:prSet presAssocID="{99BDD1A9-42BC-47BD-B257-A7F3C0E4058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01EFD8EB-B796-48B0-B974-7110EAA5BADF}" type="pres">
      <dgm:prSet presAssocID="{99BDD1A9-42BC-47BD-B257-A7F3C0E4058B}" presName="dummy" presStyleCnt="0"/>
      <dgm:spPr/>
      <dgm:t>
        <a:bodyPr/>
        <a:lstStyle/>
        <a:p>
          <a:endParaRPr lang="es-CO"/>
        </a:p>
      </dgm:t>
    </dgm:pt>
    <dgm:pt modelId="{0E2C0982-7947-4595-8919-2DF0C7185914}" type="pres">
      <dgm:prSet presAssocID="{B8FCA7B7-36E9-4695-967D-E49B03DF0E0C}" presName="sibTrans" presStyleLbl="sibTrans2D1" presStyleIdx="1" presStyleCnt="4"/>
      <dgm:spPr/>
      <dgm:t>
        <a:bodyPr/>
        <a:lstStyle/>
        <a:p>
          <a:endParaRPr lang="es-CO"/>
        </a:p>
      </dgm:t>
    </dgm:pt>
    <dgm:pt modelId="{B7D64FC6-B230-4EC4-A0DE-BED0F7A7E1B8}" type="pres">
      <dgm:prSet presAssocID="{C91EB7FB-D2D8-4BEE-9BFD-6FB359E5CF9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CAA95EA-7BD7-40BD-9BE8-46C89C9DCAF6}" type="pres">
      <dgm:prSet presAssocID="{C91EB7FB-D2D8-4BEE-9BFD-6FB359E5CF96}" presName="dummy" presStyleCnt="0"/>
      <dgm:spPr/>
      <dgm:t>
        <a:bodyPr/>
        <a:lstStyle/>
        <a:p>
          <a:endParaRPr lang="es-CO"/>
        </a:p>
      </dgm:t>
    </dgm:pt>
    <dgm:pt modelId="{50628132-1068-482C-A8EE-8F0D55F70393}" type="pres">
      <dgm:prSet presAssocID="{FA4E88BE-6D69-4371-B814-536222FA69B8}" presName="sibTrans" presStyleLbl="sibTrans2D1" presStyleIdx="2" presStyleCnt="4"/>
      <dgm:spPr/>
      <dgm:t>
        <a:bodyPr/>
        <a:lstStyle/>
        <a:p>
          <a:endParaRPr lang="es-CO"/>
        </a:p>
      </dgm:t>
    </dgm:pt>
    <dgm:pt modelId="{99E46C10-1575-4169-9A77-C4E39EF60113}" type="pres">
      <dgm:prSet presAssocID="{2ED6D2B4-0CA5-4FCA-A272-1A76E6784F8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1FF82F3-7A06-46C2-8DCD-0B3D52A8911A}" type="pres">
      <dgm:prSet presAssocID="{2ED6D2B4-0CA5-4FCA-A272-1A76E6784F8F}" presName="dummy" presStyleCnt="0"/>
      <dgm:spPr/>
      <dgm:t>
        <a:bodyPr/>
        <a:lstStyle/>
        <a:p>
          <a:endParaRPr lang="es-CO"/>
        </a:p>
      </dgm:t>
    </dgm:pt>
    <dgm:pt modelId="{CDCCF440-5C27-4F32-930F-F5D7C970F3B3}" type="pres">
      <dgm:prSet presAssocID="{63374EFD-1200-4E75-902F-97068B25F194}" presName="sibTrans" presStyleLbl="sibTrans2D1" presStyleIdx="3" presStyleCnt="4"/>
      <dgm:spPr/>
      <dgm:t>
        <a:bodyPr/>
        <a:lstStyle/>
        <a:p>
          <a:endParaRPr lang="es-CO"/>
        </a:p>
      </dgm:t>
    </dgm:pt>
  </dgm:ptLst>
  <dgm:cxnLst>
    <dgm:cxn modelId="{C5FE9069-E2B6-4CF7-AE96-6D5E5243A6CB}" type="presOf" srcId="{2ED6D2B4-0CA5-4FCA-A272-1A76E6784F8F}" destId="{99E46C10-1575-4169-9A77-C4E39EF60113}" srcOrd="0" destOrd="0" presId="urn:microsoft.com/office/officeart/2005/8/layout/radial6"/>
    <dgm:cxn modelId="{E3A0E426-CFDB-4FA2-A1A2-BE2D181E3704}" type="presOf" srcId="{23734E0F-C344-4DC2-8808-69C7E38AECCF}" destId="{3E831268-11E1-46B7-B344-11E791C15D93}" srcOrd="0" destOrd="0" presId="urn:microsoft.com/office/officeart/2005/8/layout/radial6"/>
    <dgm:cxn modelId="{BBAB64A2-232A-4C42-B144-CB257F4882AF}" srcId="{0F8E2266-4A34-4ADA-8A21-D6254C4DB265}" destId="{C91EB7FB-D2D8-4BEE-9BFD-6FB359E5CF96}" srcOrd="2" destOrd="0" parTransId="{1059DB56-95D1-42DD-B1A3-4EB3DACDF0B9}" sibTransId="{FA4E88BE-6D69-4371-B814-536222FA69B8}"/>
    <dgm:cxn modelId="{7092F9D2-509F-463D-B342-CFE5BC642DC8}" type="presOf" srcId="{14051D30-28B1-481D-9865-F40D983A16F6}" destId="{59724CF6-38CF-4260-8B32-70991702421C}" srcOrd="0" destOrd="0" presId="urn:microsoft.com/office/officeart/2005/8/layout/radial6"/>
    <dgm:cxn modelId="{1D1DF445-0394-4C45-BE0F-DBB31F94A080}" type="presOf" srcId="{C91EB7FB-D2D8-4BEE-9BFD-6FB359E5CF96}" destId="{B7D64FC6-B230-4EC4-A0DE-BED0F7A7E1B8}" srcOrd="0" destOrd="0" presId="urn:microsoft.com/office/officeart/2005/8/layout/radial6"/>
    <dgm:cxn modelId="{B173F456-1EB3-4620-AD40-D036BC2B6256}" type="presOf" srcId="{B8FCA7B7-36E9-4695-967D-E49B03DF0E0C}" destId="{0E2C0982-7947-4595-8919-2DF0C7185914}" srcOrd="0" destOrd="0" presId="urn:microsoft.com/office/officeart/2005/8/layout/radial6"/>
    <dgm:cxn modelId="{94B9EA3A-B684-451B-8D11-56DC3372014D}" srcId="{0F8E2266-4A34-4ADA-8A21-D6254C4DB265}" destId="{99BDD1A9-42BC-47BD-B257-A7F3C0E4058B}" srcOrd="1" destOrd="0" parTransId="{04FBFE42-EA58-4029-88E0-000E26C3C696}" sibTransId="{B8FCA7B7-36E9-4695-967D-E49B03DF0E0C}"/>
    <dgm:cxn modelId="{11F1BDD4-7481-4F18-AC2D-93FDEDC5EB81}" srcId="{14051D30-28B1-481D-9865-F40D983A16F6}" destId="{0F8E2266-4A34-4ADA-8A21-D6254C4DB265}" srcOrd="0" destOrd="0" parTransId="{A5309467-AAAB-4912-A4B7-EC14B4A2DF2D}" sibTransId="{B2688E36-3083-4149-9167-8A4874653244}"/>
    <dgm:cxn modelId="{98848EBB-B42F-45FD-8D2B-AF1614A0C7DC}" type="presOf" srcId="{99BDD1A9-42BC-47BD-B257-A7F3C0E4058B}" destId="{0ACCAD1E-E507-4295-A754-AA4DBA5C734E}" srcOrd="0" destOrd="0" presId="urn:microsoft.com/office/officeart/2005/8/layout/radial6"/>
    <dgm:cxn modelId="{7E39C2EC-E7B5-4DE2-B4CB-4A195BBAE280}" type="presOf" srcId="{0F8E2266-4A34-4ADA-8A21-D6254C4DB265}" destId="{B34AFDFA-E685-47CE-8912-251978893522}" srcOrd="0" destOrd="0" presId="urn:microsoft.com/office/officeart/2005/8/layout/radial6"/>
    <dgm:cxn modelId="{104C1C41-13F6-4C5D-A59B-3124088B0E76}" type="presOf" srcId="{99AD3FD2-07DC-40F3-A677-25E1EC67F83D}" destId="{58A862E9-2908-48A9-9CA0-CAE555BEDA2D}" srcOrd="0" destOrd="0" presId="urn:microsoft.com/office/officeart/2005/8/layout/radial6"/>
    <dgm:cxn modelId="{8950ABC8-AEF8-48B6-B59B-431CF0A17B98}" srcId="{0F8E2266-4A34-4ADA-8A21-D6254C4DB265}" destId="{23734E0F-C344-4DC2-8808-69C7E38AECCF}" srcOrd="0" destOrd="0" parTransId="{5D4BB272-5AFD-401B-A200-9E480FD80696}" sibTransId="{99AD3FD2-07DC-40F3-A677-25E1EC67F83D}"/>
    <dgm:cxn modelId="{A4947D54-2B8C-467E-83C4-A66B81720D35}" type="presOf" srcId="{FA4E88BE-6D69-4371-B814-536222FA69B8}" destId="{50628132-1068-482C-A8EE-8F0D55F70393}" srcOrd="0" destOrd="0" presId="urn:microsoft.com/office/officeart/2005/8/layout/radial6"/>
    <dgm:cxn modelId="{6F07FD61-8C34-484D-B71C-AA2DC5B547C7}" srcId="{0F8E2266-4A34-4ADA-8A21-D6254C4DB265}" destId="{2ED6D2B4-0CA5-4FCA-A272-1A76E6784F8F}" srcOrd="3" destOrd="0" parTransId="{93AC795C-8E4E-4CDF-9146-BA078B8265A2}" sibTransId="{63374EFD-1200-4E75-902F-97068B25F194}"/>
    <dgm:cxn modelId="{18813352-9915-491A-80CC-969CE8EF8F78}" type="presOf" srcId="{63374EFD-1200-4E75-902F-97068B25F194}" destId="{CDCCF440-5C27-4F32-930F-F5D7C970F3B3}" srcOrd="0" destOrd="0" presId="urn:microsoft.com/office/officeart/2005/8/layout/radial6"/>
    <dgm:cxn modelId="{DC1AF4D2-78EA-4363-ACAB-FDEC48F6229F}" type="presParOf" srcId="{59724CF6-38CF-4260-8B32-70991702421C}" destId="{B34AFDFA-E685-47CE-8912-251978893522}" srcOrd="0" destOrd="0" presId="urn:microsoft.com/office/officeart/2005/8/layout/radial6"/>
    <dgm:cxn modelId="{A8092776-947B-4DD2-A59E-B13BFB2C6EA9}" type="presParOf" srcId="{59724CF6-38CF-4260-8B32-70991702421C}" destId="{3E831268-11E1-46B7-B344-11E791C15D93}" srcOrd="1" destOrd="0" presId="urn:microsoft.com/office/officeart/2005/8/layout/radial6"/>
    <dgm:cxn modelId="{03539477-6C01-4654-9B1B-419D6EC01D0E}" type="presParOf" srcId="{59724CF6-38CF-4260-8B32-70991702421C}" destId="{D9BD45D0-2932-4E46-B3D1-F3B41B721EF0}" srcOrd="2" destOrd="0" presId="urn:microsoft.com/office/officeart/2005/8/layout/radial6"/>
    <dgm:cxn modelId="{2AF1964E-3BB0-44EE-A5C8-1C200FAE68DC}" type="presParOf" srcId="{59724CF6-38CF-4260-8B32-70991702421C}" destId="{58A862E9-2908-48A9-9CA0-CAE555BEDA2D}" srcOrd="3" destOrd="0" presId="urn:microsoft.com/office/officeart/2005/8/layout/radial6"/>
    <dgm:cxn modelId="{CC51B8BC-BD34-4C20-8CFB-4AEA5CA49D2A}" type="presParOf" srcId="{59724CF6-38CF-4260-8B32-70991702421C}" destId="{0ACCAD1E-E507-4295-A754-AA4DBA5C734E}" srcOrd="4" destOrd="0" presId="urn:microsoft.com/office/officeart/2005/8/layout/radial6"/>
    <dgm:cxn modelId="{01267CD8-8B6C-4406-BF69-992278BB1EDC}" type="presParOf" srcId="{59724CF6-38CF-4260-8B32-70991702421C}" destId="{01EFD8EB-B796-48B0-B974-7110EAA5BADF}" srcOrd="5" destOrd="0" presId="urn:microsoft.com/office/officeart/2005/8/layout/radial6"/>
    <dgm:cxn modelId="{724E0F4E-B274-435F-B97C-01A811FD786E}" type="presParOf" srcId="{59724CF6-38CF-4260-8B32-70991702421C}" destId="{0E2C0982-7947-4595-8919-2DF0C7185914}" srcOrd="6" destOrd="0" presId="urn:microsoft.com/office/officeart/2005/8/layout/radial6"/>
    <dgm:cxn modelId="{57C0485E-C987-4088-8107-7875A9E1322D}" type="presParOf" srcId="{59724CF6-38CF-4260-8B32-70991702421C}" destId="{B7D64FC6-B230-4EC4-A0DE-BED0F7A7E1B8}" srcOrd="7" destOrd="0" presId="urn:microsoft.com/office/officeart/2005/8/layout/radial6"/>
    <dgm:cxn modelId="{80B2303D-BD45-44A4-99F9-610DDA3EB76A}" type="presParOf" srcId="{59724CF6-38CF-4260-8B32-70991702421C}" destId="{2CAA95EA-7BD7-40BD-9BE8-46C89C9DCAF6}" srcOrd="8" destOrd="0" presId="urn:microsoft.com/office/officeart/2005/8/layout/radial6"/>
    <dgm:cxn modelId="{725FB108-6A3D-4D8F-B699-FA54F0EE0E39}" type="presParOf" srcId="{59724CF6-38CF-4260-8B32-70991702421C}" destId="{50628132-1068-482C-A8EE-8F0D55F70393}" srcOrd="9" destOrd="0" presId="urn:microsoft.com/office/officeart/2005/8/layout/radial6"/>
    <dgm:cxn modelId="{2BE88796-7C00-42D6-8C7B-E538A12A31E6}" type="presParOf" srcId="{59724CF6-38CF-4260-8B32-70991702421C}" destId="{99E46C10-1575-4169-9A77-C4E39EF60113}" srcOrd="10" destOrd="0" presId="urn:microsoft.com/office/officeart/2005/8/layout/radial6"/>
    <dgm:cxn modelId="{8D94B7AD-6742-488C-AD82-ECDE826910D3}" type="presParOf" srcId="{59724CF6-38CF-4260-8B32-70991702421C}" destId="{91FF82F3-7A06-46C2-8DCD-0B3D52A8911A}" srcOrd="11" destOrd="0" presId="urn:microsoft.com/office/officeart/2005/8/layout/radial6"/>
    <dgm:cxn modelId="{D03CDF12-77BB-447B-8B05-FB65D94632D9}" type="presParOf" srcId="{59724CF6-38CF-4260-8B32-70991702421C}" destId="{CDCCF440-5C27-4F32-930F-F5D7C970F3B3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CF440-5C27-4F32-930F-F5D7C970F3B3}">
      <dsp:nvSpPr>
        <dsp:cNvPr id="0" name=""/>
        <dsp:cNvSpPr/>
      </dsp:nvSpPr>
      <dsp:spPr>
        <a:xfrm>
          <a:off x="1811599" y="678575"/>
          <a:ext cx="4542983" cy="4542983"/>
        </a:xfrm>
        <a:prstGeom prst="blockArc">
          <a:avLst>
            <a:gd name="adj1" fmla="val 10798597"/>
            <a:gd name="adj2" fmla="val 16174806"/>
            <a:gd name="adj3" fmla="val 4636"/>
          </a:avLst>
        </a:prstGeom>
        <a:solidFill>
          <a:schemeClr val="accent4">
            <a:hueOff val="-7036575"/>
            <a:satOff val="42238"/>
            <a:lumOff val="-372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628132-1068-482C-A8EE-8F0D55F70393}">
      <dsp:nvSpPr>
        <dsp:cNvPr id="0" name=""/>
        <dsp:cNvSpPr/>
      </dsp:nvSpPr>
      <dsp:spPr>
        <a:xfrm>
          <a:off x="1811599" y="679481"/>
          <a:ext cx="4542983" cy="4542983"/>
        </a:xfrm>
        <a:prstGeom prst="blockArc">
          <a:avLst>
            <a:gd name="adj1" fmla="val 5400000"/>
            <a:gd name="adj2" fmla="val 10800000"/>
            <a:gd name="adj3" fmla="val 4636"/>
          </a:avLst>
        </a:prstGeom>
        <a:solidFill>
          <a:schemeClr val="accent4">
            <a:hueOff val="-4691050"/>
            <a:satOff val="28159"/>
            <a:lumOff val="-248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C0982-7947-4595-8919-2DF0C7185914}">
      <dsp:nvSpPr>
        <dsp:cNvPr id="0" name=""/>
        <dsp:cNvSpPr/>
      </dsp:nvSpPr>
      <dsp:spPr>
        <a:xfrm>
          <a:off x="1811599" y="679481"/>
          <a:ext cx="4542983" cy="4542983"/>
        </a:xfrm>
        <a:prstGeom prst="blockArc">
          <a:avLst>
            <a:gd name="adj1" fmla="val 0"/>
            <a:gd name="adj2" fmla="val 5400000"/>
            <a:gd name="adj3" fmla="val 4636"/>
          </a:avLst>
        </a:prstGeom>
        <a:solidFill>
          <a:schemeClr val="accent4">
            <a:hueOff val="-2345525"/>
            <a:satOff val="14079"/>
            <a:lumOff val="-124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A862E9-2908-48A9-9CA0-CAE555BEDA2D}">
      <dsp:nvSpPr>
        <dsp:cNvPr id="0" name=""/>
        <dsp:cNvSpPr/>
      </dsp:nvSpPr>
      <dsp:spPr>
        <a:xfrm>
          <a:off x="1811599" y="678575"/>
          <a:ext cx="4542983" cy="4542983"/>
        </a:xfrm>
        <a:prstGeom prst="blockArc">
          <a:avLst>
            <a:gd name="adj1" fmla="val 16174806"/>
            <a:gd name="adj2" fmla="val 1403"/>
            <a:gd name="adj3" fmla="val 4636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4AFDFA-E685-47CE-8912-251978893522}">
      <dsp:nvSpPr>
        <dsp:cNvPr id="0" name=""/>
        <dsp:cNvSpPr/>
      </dsp:nvSpPr>
      <dsp:spPr>
        <a:xfrm>
          <a:off x="2961718" y="1867047"/>
          <a:ext cx="2283749" cy="208939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600" b="1" kern="1200" dirty="0" smtClean="0">
            <a:latin typeface="Arial" pitchFamily="34" charset="0"/>
            <a:cs typeface="Arial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600" b="1" kern="1200" dirty="0" smtClean="0">
            <a:latin typeface="Arial" pitchFamily="34" charset="0"/>
            <a:cs typeface="Arial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600" b="1" kern="1200" dirty="0" smtClean="0">
            <a:latin typeface="Arial" pitchFamily="34" charset="0"/>
            <a:cs typeface="Arial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600" b="1" kern="1200" dirty="0" smtClean="0">
            <a:latin typeface="Arial" pitchFamily="34" charset="0"/>
            <a:cs typeface="Arial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600" b="1" kern="1200" dirty="0" smtClean="0">
            <a:latin typeface="Arial" pitchFamily="34" charset="0"/>
            <a:cs typeface="Arial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b="1" kern="1200" dirty="0" smtClean="0">
              <a:latin typeface="Arial" pitchFamily="34" charset="0"/>
              <a:cs typeface="Arial" pitchFamily="34" charset="0"/>
            </a:rPr>
            <a:t> </a:t>
          </a:r>
          <a:r>
            <a:rPr lang="es-CO" sz="16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SOFTWARE LIBRE</a:t>
          </a:r>
        </a:p>
      </dsp:txBody>
      <dsp:txXfrm>
        <a:off x="3296165" y="2173032"/>
        <a:ext cx="1614855" cy="1477424"/>
      </dsp:txXfrm>
    </dsp:sp>
    <dsp:sp modelId="{3E831268-11E1-46B7-B344-11E791C15D93}">
      <dsp:nvSpPr>
        <dsp:cNvPr id="0" name=""/>
        <dsp:cNvSpPr/>
      </dsp:nvSpPr>
      <dsp:spPr>
        <a:xfrm>
          <a:off x="3335542" y="0"/>
          <a:ext cx="1462576" cy="146257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 dirty="0" smtClean="0">
              <a:latin typeface="Arial" pitchFamily="34" charset="0"/>
              <a:cs typeface="Arial" pitchFamily="34" charset="0"/>
            </a:rPr>
            <a:t>Ejecutar el programa con cualquier propósito</a:t>
          </a:r>
          <a:endParaRPr lang="es-CO" sz="1400" kern="1200" dirty="0">
            <a:latin typeface="Arial" pitchFamily="34" charset="0"/>
            <a:cs typeface="Arial" pitchFamily="34" charset="0"/>
          </a:endParaRPr>
        </a:p>
      </dsp:txBody>
      <dsp:txXfrm>
        <a:off x="3549731" y="214189"/>
        <a:ext cx="1034198" cy="1034198"/>
      </dsp:txXfrm>
    </dsp:sp>
    <dsp:sp modelId="{0ACCAD1E-E507-4295-A754-AA4DBA5C734E}">
      <dsp:nvSpPr>
        <dsp:cNvPr id="0" name=""/>
        <dsp:cNvSpPr/>
      </dsp:nvSpPr>
      <dsp:spPr>
        <a:xfrm>
          <a:off x="5570642" y="2219685"/>
          <a:ext cx="1462576" cy="1462576"/>
        </a:xfrm>
        <a:prstGeom prst="ellipse">
          <a:avLst/>
        </a:prstGeom>
        <a:solidFill>
          <a:schemeClr val="accent4">
            <a:hueOff val="-2345525"/>
            <a:satOff val="14079"/>
            <a:lumOff val="-1242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 dirty="0" smtClean="0">
              <a:latin typeface="Arial" pitchFamily="34" charset="0"/>
              <a:cs typeface="Arial" pitchFamily="34" charset="0"/>
            </a:rPr>
            <a:t>Estudiar y modificar el programa</a:t>
          </a:r>
          <a:endParaRPr lang="es-CO" sz="1400" kern="1200" dirty="0">
            <a:latin typeface="Arial" pitchFamily="34" charset="0"/>
            <a:cs typeface="Arial" pitchFamily="34" charset="0"/>
          </a:endParaRPr>
        </a:p>
      </dsp:txBody>
      <dsp:txXfrm>
        <a:off x="5784831" y="2433874"/>
        <a:ext cx="1034198" cy="1034198"/>
      </dsp:txXfrm>
    </dsp:sp>
    <dsp:sp modelId="{B7D64FC6-B230-4EC4-A0DE-BED0F7A7E1B8}">
      <dsp:nvSpPr>
        <dsp:cNvPr id="0" name=""/>
        <dsp:cNvSpPr/>
      </dsp:nvSpPr>
      <dsp:spPr>
        <a:xfrm>
          <a:off x="3351803" y="4438524"/>
          <a:ext cx="1462576" cy="1462576"/>
        </a:xfrm>
        <a:prstGeom prst="ellipse">
          <a:avLst/>
        </a:prstGeom>
        <a:solidFill>
          <a:schemeClr val="accent4">
            <a:hueOff val="-4691050"/>
            <a:satOff val="28159"/>
            <a:lumOff val="-2483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kern="1200" dirty="0" smtClean="0">
              <a:latin typeface="Arial" pitchFamily="34" charset="0"/>
              <a:cs typeface="Arial" pitchFamily="34" charset="0"/>
            </a:rPr>
            <a:t>Copiar el programa de manera que se pueda ayudar  a cualquiera</a:t>
          </a:r>
          <a:endParaRPr lang="es-CO" sz="1200" kern="1200" dirty="0">
            <a:latin typeface="Arial" pitchFamily="34" charset="0"/>
            <a:cs typeface="Arial" pitchFamily="34" charset="0"/>
          </a:endParaRPr>
        </a:p>
      </dsp:txBody>
      <dsp:txXfrm>
        <a:off x="3565992" y="4652713"/>
        <a:ext cx="1034198" cy="1034198"/>
      </dsp:txXfrm>
    </dsp:sp>
    <dsp:sp modelId="{99E46C10-1575-4169-9A77-C4E39EF60113}">
      <dsp:nvSpPr>
        <dsp:cNvPr id="0" name=""/>
        <dsp:cNvSpPr/>
      </dsp:nvSpPr>
      <dsp:spPr>
        <a:xfrm>
          <a:off x="1132964" y="2219685"/>
          <a:ext cx="1462576" cy="1462576"/>
        </a:xfrm>
        <a:prstGeom prst="ellipse">
          <a:avLst/>
        </a:prstGeom>
        <a:solidFill>
          <a:schemeClr val="accent4">
            <a:hueOff val="-7036575"/>
            <a:satOff val="42238"/>
            <a:lumOff val="-3725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 dirty="0" smtClean="0">
              <a:latin typeface="Arial" pitchFamily="34" charset="0"/>
              <a:cs typeface="Arial" pitchFamily="34" charset="0"/>
            </a:rPr>
            <a:t>Mejorar el programa y publicar las mejoras</a:t>
          </a:r>
          <a:endParaRPr lang="es-CO" sz="1400" kern="1200" dirty="0">
            <a:latin typeface="Arial" pitchFamily="34" charset="0"/>
            <a:cs typeface="Arial" pitchFamily="34" charset="0"/>
          </a:endParaRPr>
        </a:p>
      </dsp:txBody>
      <dsp:txXfrm>
        <a:off x="1347153" y="2433874"/>
        <a:ext cx="1034198" cy="1034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7988B-2639-49F6-ABED-F4CED4F270A1}" type="datetimeFigureOut">
              <a:rPr lang="es-CO" smtClean="0"/>
              <a:t>19/10/2015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ED93A-83F9-49B4-BBCD-610081B29EA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562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ED93A-83F9-49B4-BBCD-610081B29EA0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1056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ED93A-83F9-49B4-BBCD-610081B29EA0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1056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F7D4C-95E4-47DF-8EE4-0F6DF1D6E66E}" type="datetime1">
              <a:rPr lang="es-CO" smtClean="0"/>
              <a:t>19/10/2015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 smtClean="0"/>
              <a:t>Sistema de Información Geografica "SIGlagranja"</a:t>
            </a:r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0A00F-9FAA-4909-9DE8-DE9BF8AF637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EB0C-0023-4F0A-9366-1833F088D425}" type="datetime1">
              <a:rPr lang="es-CO" smtClean="0"/>
              <a:t>19/10/2015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 smtClean="0"/>
              <a:t>Sistema de Información Geografica "SIGlagranja"</a:t>
            </a:r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0A00F-9FAA-4909-9DE8-DE9BF8AF637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96202-2F91-4716-B131-BBE069D09E94}" type="datetime1">
              <a:rPr lang="es-CO" smtClean="0"/>
              <a:t>19/10/2015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 smtClean="0"/>
              <a:t>Sistema de Información Geografica "SIGlagranja"</a:t>
            </a:r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0A00F-9FAA-4909-9DE8-DE9BF8AF637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A5CF-B8DB-406D-9159-5975DC247CB5}" type="datetime1">
              <a:rPr lang="es-CO" smtClean="0"/>
              <a:t>19/10/2015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 smtClean="0"/>
              <a:t>Sistema de Información Geografica "SIGlagranja"</a:t>
            </a:r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0A00F-9FAA-4909-9DE8-DE9BF8AF637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B19F-E0A3-4248-BCC1-FCA0C8769B84}" type="datetime1">
              <a:rPr lang="es-CO" smtClean="0"/>
              <a:t>19/10/2015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 smtClean="0"/>
              <a:t>Sistema de Información Geografica "SIGlagranja"</a:t>
            </a:r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0A00F-9FAA-4909-9DE8-DE9BF8AF637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F9D98-E9F4-4813-86C1-C1ED6E6E5A24}" type="datetime1">
              <a:rPr lang="es-CO" smtClean="0"/>
              <a:t>19/10/2015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 smtClean="0"/>
              <a:t>Sistema de Información Geografica "SIGlagranja"</a:t>
            </a:r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0A00F-9FAA-4909-9DE8-DE9BF8AF637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99605-BCC1-478F-A278-3917F9685624}" type="datetime1">
              <a:rPr lang="es-CO" smtClean="0"/>
              <a:t>19/10/2015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 smtClean="0"/>
              <a:t>Sistema de Información Geografica "SIGlagranja"</a:t>
            </a:r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0A00F-9FAA-4909-9DE8-DE9BF8AF637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2A2B-4455-421F-BE6E-52EE72780CD3}" type="datetime1">
              <a:rPr lang="es-CO" smtClean="0"/>
              <a:t>19/10/2015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 smtClean="0"/>
              <a:t>Sistema de Información Geografica "SIGlagranja"</a:t>
            </a:r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0A00F-9FAA-4909-9DE8-DE9BF8AF637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03A-A6E9-477B-814F-5C34C10C4D69}" type="datetime1">
              <a:rPr lang="es-CO" smtClean="0"/>
              <a:t>19/10/2015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 smtClean="0"/>
              <a:t>Sistema de Información Geografica "SIGlagranja"</a:t>
            </a:r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0A00F-9FAA-4909-9DE8-DE9BF8AF637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A344F-30E7-4B98-8B5C-A0A81119601F}" type="datetime1">
              <a:rPr lang="es-CO" smtClean="0"/>
              <a:t>19/10/2015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 smtClean="0"/>
              <a:t>Sistema de Información Geografica "SIGlagranja"</a:t>
            </a:r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0A00F-9FAA-4909-9DE8-DE9BF8AF637F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7733B-D51C-4B4B-A4A7-579BC7A0A1C6}" type="datetime1">
              <a:rPr lang="es-CO" smtClean="0"/>
              <a:t>19/10/2015</a:t>
            </a:fld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60A00F-9FAA-4909-9DE8-DE9BF8AF637F}" type="slidenum">
              <a:rPr lang="es-CO" smtClean="0"/>
              <a:t>‹Nº›</a:t>
            </a:fld>
            <a:endParaRPr lang="es-CO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CO" smtClean="0"/>
              <a:t>Sistema de Información Geografica "SIGlagranja"</a:t>
            </a:r>
            <a:endParaRPr lang="es-C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FB60A00F-9FAA-4909-9DE8-DE9BF8AF637F}" type="slidenum">
              <a:rPr lang="es-CO" smtClean="0"/>
              <a:t>‹Nº›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s-CO" smtClean="0"/>
              <a:t>Sistema de Información Geografica "SIGlagranja"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C3AECF9F-641A-4C63-9EE4-148D39432285}" type="datetime1">
              <a:rPr lang="es-CO" smtClean="0"/>
              <a:t>19/10/2015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png"/><Relationship Id="rId7" Type="http://schemas.openxmlformats.org/officeDocument/2006/relationships/image" Target="../media/image4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1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jpeg"/><Relationship Id="rId5" Type="http://schemas.microsoft.com/office/2007/relationships/hdphoto" Target="../media/hdphoto2.wdp"/><Relationship Id="rId10" Type="http://schemas.openxmlformats.org/officeDocument/2006/relationships/image" Target="../media/image8.jpeg"/><Relationship Id="rId4" Type="http://schemas.openxmlformats.org/officeDocument/2006/relationships/image" Target="../media/image5.png"/><Relationship Id="rId9" Type="http://schemas.openxmlformats.org/officeDocument/2006/relationships/image" Target="../media/image7.jpeg"/><Relationship Id="rId1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:\exp_mañana\3 capa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6165304"/>
            <a:ext cx="683568" cy="6926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 rot="16200000">
            <a:off x="7586910" y="2629561"/>
            <a:ext cx="2367281" cy="365760"/>
          </a:xfrm>
        </p:spPr>
        <p:txBody>
          <a:bodyPr/>
          <a:lstStyle/>
          <a:p>
            <a:pPr algn="ctr"/>
            <a:r>
              <a:rPr lang="es-CO" dirty="0" smtClean="0">
                <a:solidFill>
                  <a:schemeClr val="bg1"/>
                </a:solidFill>
              </a:rPr>
              <a:t>Sistema de Información </a:t>
            </a:r>
            <a:r>
              <a:rPr lang="es-CO" dirty="0" err="1" smtClean="0">
                <a:solidFill>
                  <a:schemeClr val="bg1"/>
                </a:solidFill>
              </a:rPr>
              <a:t>Geografica</a:t>
            </a:r>
            <a:r>
              <a:rPr lang="es-CO" dirty="0" smtClean="0">
                <a:solidFill>
                  <a:schemeClr val="bg1"/>
                </a:solidFill>
              </a:rPr>
              <a:t> "</a:t>
            </a:r>
            <a:r>
              <a:rPr lang="es-CO" dirty="0" err="1" smtClean="0">
                <a:solidFill>
                  <a:schemeClr val="bg1"/>
                </a:solidFill>
              </a:rPr>
              <a:t>SIGlagranja</a:t>
            </a:r>
            <a:r>
              <a:rPr lang="es-CO" dirty="0" smtClean="0">
                <a:solidFill>
                  <a:schemeClr val="bg1"/>
                </a:solidFill>
              </a:rPr>
              <a:t>"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9" name="Imagen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9296"/>
            <a:ext cx="8092008" cy="1497496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2" name="Marcador de contenido 2"/>
          <p:cNvSpPr>
            <a:spLocks noGrp="1"/>
          </p:cNvSpPr>
          <p:nvPr>
            <p:ph idx="1"/>
          </p:nvPr>
        </p:nvSpPr>
        <p:spPr>
          <a:xfrm>
            <a:off x="415516" y="2564904"/>
            <a:ext cx="7620000" cy="230425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+mj-lt"/>
              </a:rPr>
              <a:t>TECNOLOGO EN ANALISIS Y DESARROLLO </a:t>
            </a:r>
            <a:r>
              <a:rPr lang="en-US" sz="3200" b="1" dirty="0" smtClean="0">
                <a:latin typeface="+mj-lt"/>
              </a:rPr>
              <a:t>DE </a:t>
            </a:r>
            <a:r>
              <a:rPr lang="en-US" sz="3200" b="1" dirty="0">
                <a:latin typeface="+mj-lt"/>
              </a:rPr>
              <a:t>SISTEMAS DE INFORMACIÓN </a:t>
            </a:r>
            <a:r>
              <a:rPr lang="en-US" sz="3200" b="1" dirty="0" smtClean="0">
                <a:latin typeface="+mj-lt"/>
              </a:rPr>
              <a:t>- ADSI</a:t>
            </a:r>
            <a:endParaRPr lang="en-US" sz="3200" b="1" dirty="0">
              <a:latin typeface="+mj-lt"/>
            </a:endParaRPr>
          </a:p>
          <a:p>
            <a:pPr marL="0" indent="0" algn="ctr">
              <a:buNone/>
            </a:pPr>
            <a:endParaRPr lang="en-US" sz="3200" b="1" dirty="0">
              <a:latin typeface="+mj-lt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b="1" dirty="0">
                <a:latin typeface="+mj-lt"/>
              </a:rPr>
              <a:t>798585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b="1" dirty="0">
                <a:latin typeface="+mj-lt"/>
              </a:rPr>
              <a:t>2014-2016</a:t>
            </a:r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2"/>
                </a:solidFill>
                <a:latin typeface="+mj-lt"/>
              </a:rPr>
              <a:t> </a:t>
            </a:r>
            <a:endParaRPr lang="es-CO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7731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 smtClean="0"/>
              <a:t>Sistema de Información Geografica "SIGlagranja"</a:t>
            </a:r>
            <a:endParaRPr lang="es-CO" dirty="0"/>
          </a:p>
        </p:txBody>
      </p:sp>
      <p:pic>
        <p:nvPicPr>
          <p:cNvPr id="23" name="Picture 4" descr="F:\exp_mañana\3 capa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6165304"/>
            <a:ext cx="683568" cy="6926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3 Título"/>
          <p:cNvSpPr>
            <a:spLocks noGrp="1"/>
          </p:cNvSpPr>
          <p:nvPr>
            <p:ph type="title"/>
          </p:nvPr>
        </p:nvSpPr>
        <p:spPr>
          <a:xfrm>
            <a:off x="189516" y="141075"/>
            <a:ext cx="8209868" cy="644430"/>
          </a:xfrm>
        </p:spPr>
        <p:txBody>
          <a:bodyPr>
            <a:noAutofit/>
          </a:bodyPr>
          <a:lstStyle/>
          <a:p>
            <a:pPr algn="ctr"/>
            <a:r>
              <a:rPr lang="es-CO" sz="36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BENEFICIOS DE “SIGLaGranja”</a:t>
            </a:r>
            <a:endParaRPr lang="es-CO" sz="3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55" name="Picture 3" descr="G:\11117697_684765174983383_1875299557_n (1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9595">
            <a:off x="2817231" y="1412272"/>
            <a:ext cx="2995208" cy="179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G:\IMG_20150603_14404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651" y="1130473"/>
            <a:ext cx="2579915" cy="172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G:\SAM_025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12" y="1315759"/>
            <a:ext cx="2524881" cy="180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G:\IMG_20150520_13173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7316">
            <a:off x="2478114" y="3085281"/>
            <a:ext cx="2811547" cy="168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" descr="G:\IMG_20150520_13424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0671">
            <a:off x="5404644" y="2217255"/>
            <a:ext cx="2615931" cy="165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G:\IMG_20150521_12542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8656">
            <a:off x="530984" y="3774494"/>
            <a:ext cx="1941346" cy="126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7" descr="G:\IMG_20150521_132459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0326">
            <a:off x="796786" y="4685864"/>
            <a:ext cx="2759005" cy="165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8" descr="G:\IMG_20150602_09571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563">
            <a:off x="469174" y="2617715"/>
            <a:ext cx="2434541" cy="134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9" descr="G:\IMG_20150602_095915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8980">
            <a:off x="3263528" y="4718026"/>
            <a:ext cx="2600611" cy="155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1" descr="G:\IMG_20150603_144942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9683">
            <a:off x="4673530" y="3261837"/>
            <a:ext cx="3122829" cy="186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2" descr="G:\SAM_0184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1262">
            <a:off x="5543434" y="4410365"/>
            <a:ext cx="2388891" cy="190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5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 rot="16200000">
            <a:off x="7586910" y="2710551"/>
            <a:ext cx="2367281" cy="365760"/>
          </a:xfrm>
        </p:spPr>
        <p:txBody>
          <a:bodyPr/>
          <a:lstStyle/>
          <a:p>
            <a:pPr algn="ctr"/>
            <a:r>
              <a:rPr lang="es-CO" dirty="0" smtClean="0"/>
              <a:t>Sistema de Información </a:t>
            </a:r>
            <a:r>
              <a:rPr lang="es-CO" dirty="0" err="1" smtClean="0"/>
              <a:t>Geografica</a:t>
            </a:r>
            <a:r>
              <a:rPr lang="es-CO" dirty="0" smtClean="0"/>
              <a:t> "</a:t>
            </a:r>
            <a:r>
              <a:rPr lang="es-CO" dirty="0" err="1" smtClean="0"/>
              <a:t>SIGlagranja</a:t>
            </a:r>
            <a:r>
              <a:rPr lang="es-CO" dirty="0" smtClean="0"/>
              <a:t>"</a:t>
            </a:r>
            <a:endParaRPr lang="es-CO" dirty="0"/>
          </a:p>
        </p:txBody>
      </p:sp>
      <p:pic>
        <p:nvPicPr>
          <p:cNvPr id="23" name="Picture 4" descr="F:\exp_mañana\3 capa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6165304"/>
            <a:ext cx="683568" cy="6926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3 Grupo"/>
          <p:cNvGrpSpPr/>
          <p:nvPr/>
        </p:nvGrpSpPr>
        <p:grpSpPr>
          <a:xfrm>
            <a:off x="416228" y="1942639"/>
            <a:ext cx="7568492" cy="4066812"/>
            <a:chOff x="2043962" y="1777255"/>
            <a:chExt cx="8091237" cy="4448296"/>
          </a:xfrm>
        </p:grpSpPr>
        <p:sp>
          <p:nvSpPr>
            <p:cNvPr id="7" name="5 Rectángulo"/>
            <p:cNvSpPr/>
            <p:nvPr/>
          </p:nvSpPr>
          <p:spPr>
            <a:xfrm>
              <a:off x="2107315" y="2184732"/>
              <a:ext cx="1935825" cy="1949926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scene3d>
              <a:camera prst="orthographicFront"/>
              <a:lightRig rig="flat" dir="t"/>
            </a:scene3d>
            <a:sp3d z="-190500" prstMaterial="plastic">
              <a:bevelT w="88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8 Forma libre"/>
            <p:cNvSpPr/>
            <p:nvPr/>
          </p:nvSpPr>
          <p:spPr>
            <a:xfrm>
              <a:off x="2043962" y="1777255"/>
              <a:ext cx="2017619" cy="294372"/>
            </a:xfrm>
            <a:custGeom>
              <a:avLst/>
              <a:gdLst>
                <a:gd name="connsiteX0" fmla="*/ 0 w 2017619"/>
                <a:gd name="connsiteY0" fmla="*/ 0 h 294372"/>
                <a:gd name="connsiteX1" fmla="*/ 2017619 w 2017619"/>
                <a:gd name="connsiteY1" fmla="*/ 0 h 294372"/>
                <a:gd name="connsiteX2" fmla="*/ 2017619 w 2017619"/>
                <a:gd name="connsiteY2" fmla="*/ 294372 h 294372"/>
                <a:gd name="connsiteX3" fmla="*/ 0 w 2017619"/>
                <a:gd name="connsiteY3" fmla="*/ 294372 h 294372"/>
                <a:gd name="connsiteX4" fmla="*/ 0 w 2017619"/>
                <a:gd name="connsiteY4" fmla="*/ 0 h 29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7619" h="294372">
                  <a:moveTo>
                    <a:pt x="0" y="0"/>
                  </a:moveTo>
                  <a:lnTo>
                    <a:pt x="2017619" y="0"/>
                  </a:lnTo>
                  <a:lnTo>
                    <a:pt x="2017619" y="294372"/>
                  </a:lnTo>
                  <a:lnTo>
                    <a:pt x="0" y="294372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600" b="1" kern="1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SUBLIME TEXT</a:t>
              </a:r>
              <a:endParaRPr lang="es-CO" sz="1600" b="1" kern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9 Rectángulo"/>
            <p:cNvSpPr/>
            <p:nvPr/>
          </p:nvSpPr>
          <p:spPr>
            <a:xfrm>
              <a:off x="5036061" y="2149879"/>
              <a:ext cx="2017619" cy="1709517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8000" r="-28000"/>
              </a:stretch>
            </a:blipFill>
            <a:scene3d>
              <a:camera prst="orthographicFront"/>
              <a:lightRig rig="flat" dir="t"/>
            </a:scene3d>
            <a:sp3d z="-190500" prstMaterial="plastic">
              <a:bevelT w="88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10 Forma libre"/>
            <p:cNvSpPr/>
            <p:nvPr/>
          </p:nvSpPr>
          <p:spPr>
            <a:xfrm>
              <a:off x="5062956" y="1823911"/>
              <a:ext cx="2017619" cy="294372"/>
            </a:xfrm>
            <a:custGeom>
              <a:avLst/>
              <a:gdLst>
                <a:gd name="connsiteX0" fmla="*/ 0 w 2017619"/>
                <a:gd name="connsiteY0" fmla="*/ 0 h 294372"/>
                <a:gd name="connsiteX1" fmla="*/ 2017619 w 2017619"/>
                <a:gd name="connsiteY1" fmla="*/ 0 h 294372"/>
                <a:gd name="connsiteX2" fmla="*/ 2017619 w 2017619"/>
                <a:gd name="connsiteY2" fmla="*/ 294372 h 294372"/>
                <a:gd name="connsiteX3" fmla="*/ 0 w 2017619"/>
                <a:gd name="connsiteY3" fmla="*/ 294372 h 294372"/>
                <a:gd name="connsiteX4" fmla="*/ 0 w 2017619"/>
                <a:gd name="connsiteY4" fmla="*/ 0 h 29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7619" h="294372">
                  <a:moveTo>
                    <a:pt x="0" y="0"/>
                  </a:moveTo>
                  <a:lnTo>
                    <a:pt x="2017619" y="0"/>
                  </a:lnTo>
                  <a:lnTo>
                    <a:pt x="2017619" y="294372"/>
                  </a:lnTo>
                  <a:lnTo>
                    <a:pt x="0" y="294372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600" b="1" kern="1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PHP</a:t>
              </a:r>
              <a:endParaRPr lang="es-CO" sz="1600" b="1" kern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11 Rectángulo"/>
            <p:cNvSpPr/>
            <p:nvPr/>
          </p:nvSpPr>
          <p:spPr>
            <a:xfrm>
              <a:off x="8117580" y="2149879"/>
              <a:ext cx="2017619" cy="1709517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1000" r="-21000"/>
              </a:stretch>
            </a:blipFill>
            <a:scene3d>
              <a:camera prst="orthographicFront"/>
              <a:lightRig rig="flat" dir="t"/>
            </a:scene3d>
            <a:sp3d z="-190500" prstMaterial="plastic">
              <a:bevelT w="88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12 Forma libre"/>
            <p:cNvSpPr/>
            <p:nvPr/>
          </p:nvSpPr>
          <p:spPr>
            <a:xfrm>
              <a:off x="8090686" y="1810464"/>
              <a:ext cx="2017619" cy="294372"/>
            </a:xfrm>
            <a:custGeom>
              <a:avLst/>
              <a:gdLst>
                <a:gd name="connsiteX0" fmla="*/ 0 w 2017619"/>
                <a:gd name="connsiteY0" fmla="*/ 0 h 294372"/>
                <a:gd name="connsiteX1" fmla="*/ 2017619 w 2017619"/>
                <a:gd name="connsiteY1" fmla="*/ 0 h 294372"/>
                <a:gd name="connsiteX2" fmla="*/ 2017619 w 2017619"/>
                <a:gd name="connsiteY2" fmla="*/ 294372 h 294372"/>
                <a:gd name="connsiteX3" fmla="*/ 0 w 2017619"/>
                <a:gd name="connsiteY3" fmla="*/ 294372 h 294372"/>
                <a:gd name="connsiteX4" fmla="*/ 0 w 2017619"/>
                <a:gd name="connsiteY4" fmla="*/ 0 h 29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7619" h="294372">
                  <a:moveTo>
                    <a:pt x="0" y="0"/>
                  </a:moveTo>
                  <a:lnTo>
                    <a:pt x="2017619" y="0"/>
                  </a:lnTo>
                  <a:lnTo>
                    <a:pt x="2017619" y="294372"/>
                  </a:lnTo>
                  <a:lnTo>
                    <a:pt x="0" y="294372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600" b="1" kern="1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CSS3</a:t>
              </a:r>
              <a:endParaRPr lang="es-CO" sz="1600" b="1" kern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13 Rectángulo"/>
            <p:cNvSpPr/>
            <p:nvPr/>
          </p:nvSpPr>
          <p:spPr>
            <a:xfrm>
              <a:off x="3656670" y="4475689"/>
              <a:ext cx="2017619" cy="1709517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32000" b="-32000"/>
              </a:stretch>
            </a:blipFill>
            <a:scene3d>
              <a:camera prst="orthographicFront"/>
              <a:lightRig rig="flat" dir="t"/>
            </a:scene3d>
            <a:sp3d z="-190500" prstMaterial="plastic">
              <a:bevelT w="88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14 Forma libre"/>
            <p:cNvSpPr/>
            <p:nvPr/>
          </p:nvSpPr>
          <p:spPr>
            <a:xfrm>
              <a:off x="3616318" y="4243853"/>
              <a:ext cx="2017619" cy="294372"/>
            </a:xfrm>
            <a:custGeom>
              <a:avLst/>
              <a:gdLst>
                <a:gd name="connsiteX0" fmla="*/ 0 w 2017619"/>
                <a:gd name="connsiteY0" fmla="*/ 0 h 294372"/>
                <a:gd name="connsiteX1" fmla="*/ 2017619 w 2017619"/>
                <a:gd name="connsiteY1" fmla="*/ 0 h 294372"/>
                <a:gd name="connsiteX2" fmla="*/ 2017619 w 2017619"/>
                <a:gd name="connsiteY2" fmla="*/ 294372 h 294372"/>
                <a:gd name="connsiteX3" fmla="*/ 0 w 2017619"/>
                <a:gd name="connsiteY3" fmla="*/ 294372 h 294372"/>
                <a:gd name="connsiteX4" fmla="*/ 0 w 2017619"/>
                <a:gd name="connsiteY4" fmla="*/ 0 h 29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7619" h="294372">
                  <a:moveTo>
                    <a:pt x="0" y="0"/>
                  </a:moveTo>
                  <a:lnTo>
                    <a:pt x="2017619" y="0"/>
                  </a:lnTo>
                  <a:lnTo>
                    <a:pt x="2017619" y="294372"/>
                  </a:lnTo>
                  <a:lnTo>
                    <a:pt x="0" y="294372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600" b="1" kern="1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JQUERY</a:t>
              </a:r>
              <a:endParaRPr lang="es-CO" sz="1600" b="1" kern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15 Rectángulo"/>
            <p:cNvSpPr/>
            <p:nvPr/>
          </p:nvSpPr>
          <p:spPr>
            <a:xfrm>
              <a:off x="6576821" y="4516034"/>
              <a:ext cx="2017619" cy="1709517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3000" b="-3000"/>
              </a:stretch>
            </a:blipFill>
            <a:scene3d>
              <a:camera prst="orthographicFront"/>
              <a:lightRig rig="flat" dir="t"/>
            </a:scene3d>
            <a:sp3d z="-190500" prstMaterial="plastic">
              <a:bevelT w="88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16 Forma libre"/>
            <p:cNvSpPr/>
            <p:nvPr/>
          </p:nvSpPr>
          <p:spPr>
            <a:xfrm>
              <a:off x="6576821" y="4190065"/>
              <a:ext cx="2017619" cy="294372"/>
            </a:xfrm>
            <a:custGeom>
              <a:avLst/>
              <a:gdLst>
                <a:gd name="connsiteX0" fmla="*/ 0 w 2017619"/>
                <a:gd name="connsiteY0" fmla="*/ 0 h 294372"/>
                <a:gd name="connsiteX1" fmla="*/ 2017619 w 2017619"/>
                <a:gd name="connsiteY1" fmla="*/ 0 h 294372"/>
                <a:gd name="connsiteX2" fmla="*/ 2017619 w 2017619"/>
                <a:gd name="connsiteY2" fmla="*/ 294372 h 294372"/>
                <a:gd name="connsiteX3" fmla="*/ 0 w 2017619"/>
                <a:gd name="connsiteY3" fmla="*/ 294372 h 294372"/>
                <a:gd name="connsiteX4" fmla="*/ 0 w 2017619"/>
                <a:gd name="connsiteY4" fmla="*/ 0 h 29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7619" h="294372">
                  <a:moveTo>
                    <a:pt x="0" y="0"/>
                  </a:moveTo>
                  <a:lnTo>
                    <a:pt x="2017619" y="0"/>
                  </a:lnTo>
                  <a:lnTo>
                    <a:pt x="2017619" y="294372"/>
                  </a:lnTo>
                  <a:lnTo>
                    <a:pt x="0" y="294372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600" b="1" kern="1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JAVA SCRIPT</a:t>
              </a:r>
              <a:endParaRPr lang="es-CO" sz="1600" b="1" kern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1 Rectángulo"/>
          <p:cNvSpPr/>
          <p:nvPr/>
        </p:nvSpPr>
        <p:spPr>
          <a:xfrm>
            <a:off x="435033" y="260648"/>
            <a:ext cx="73714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600" b="1" dirty="0" smtClean="0">
                <a:latin typeface="Cambria" panose="02040503050406030204" pitchFamily="18" charset="0"/>
              </a:rPr>
              <a:t>HERRAMIENTAS DE DESARROLLO </a:t>
            </a:r>
            <a:endParaRPr lang="es-CO" sz="3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69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 rot="16200000">
            <a:off x="7586910" y="2710551"/>
            <a:ext cx="2367281" cy="365760"/>
          </a:xfrm>
        </p:spPr>
        <p:txBody>
          <a:bodyPr/>
          <a:lstStyle/>
          <a:p>
            <a:pPr algn="ctr"/>
            <a:r>
              <a:rPr lang="es-CO" dirty="0" smtClean="0"/>
              <a:t>Sistema de Información </a:t>
            </a:r>
            <a:r>
              <a:rPr lang="es-CO" dirty="0" err="1" smtClean="0"/>
              <a:t>Geografica</a:t>
            </a:r>
            <a:r>
              <a:rPr lang="es-CO" dirty="0" smtClean="0"/>
              <a:t> "</a:t>
            </a:r>
            <a:r>
              <a:rPr lang="es-CO" dirty="0" err="1" smtClean="0"/>
              <a:t>SIGlagranja</a:t>
            </a:r>
            <a:r>
              <a:rPr lang="es-CO" dirty="0" smtClean="0"/>
              <a:t>"</a:t>
            </a:r>
            <a:endParaRPr lang="es-CO" dirty="0"/>
          </a:p>
        </p:txBody>
      </p:sp>
      <p:pic>
        <p:nvPicPr>
          <p:cNvPr id="23" name="Picture 4" descr="F:\exp_mañana\3 capa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6165304"/>
            <a:ext cx="683568" cy="6926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2"/>
          <p:cNvSpPr/>
          <p:nvPr/>
        </p:nvSpPr>
        <p:spPr>
          <a:xfrm>
            <a:off x="179512" y="1725216"/>
            <a:ext cx="802940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O" dirty="0" smtClean="0">
                <a:latin typeface="Cambria" panose="02040503050406030204" pitchFamily="18" charset="0"/>
              </a:rPr>
              <a:t>Diseñar e implementar un sistema de información Geo referenciado para el Centro Agropecuario “La Granja” Sena -  Espinal, Regional Tolima. Constituyéndose “SIGLaGranja”, en una herramienta fundamental para el apoyo a los procesos formativos que se desarrollan en el centro mediante la Visualización, Consulta, Captura, Actualización de la información Alfanumérica y Espacial, proveniente de las diferentes áreas de formación del centro, Apoyando el proceso de toma de decisiones, y generando además un  gran impacto en la comunidad educativa y externa, permitiendo la manipulación de la información de forma dinámica en una plataforma web.</a:t>
            </a:r>
            <a:endParaRPr lang="es-CO" dirty="0">
              <a:latin typeface="Cambria" panose="02040503050406030204" pitchFamily="18" charset="0"/>
            </a:endParaRPr>
          </a:p>
        </p:txBody>
      </p:sp>
      <p:sp>
        <p:nvSpPr>
          <p:cNvPr id="6" name="Rectángulo 1"/>
          <p:cNvSpPr/>
          <p:nvPr/>
        </p:nvSpPr>
        <p:spPr>
          <a:xfrm>
            <a:off x="251520" y="85986"/>
            <a:ext cx="71762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 smtClean="0">
                <a:latin typeface="Cambria" panose="02040503050406030204" pitchFamily="18" charset="0"/>
              </a:rPr>
              <a:t>OBJETIVO</a:t>
            </a:r>
            <a:endParaRPr lang="es-CO" sz="3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272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9 Flecha derecha"/>
          <p:cNvSpPr/>
          <p:nvPr/>
        </p:nvSpPr>
        <p:spPr>
          <a:xfrm>
            <a:off x="323528" y="1700808"/>
            <a:ext cx="7992888" cy="3240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 rot="16200000">
            <a:off x="7586910" y="2710551"/>
            <a:ext cx="2367281" cy="365760"/>
          </a:xfrm>
        </p:spPr>
        <p:txBody>
          <a:bodyPr/>
          <a:lstStyle/>
          <a:p>
            <a:pPr algn="ctr"/>
            <a:r>
              <a:rPr lang="es-CO" dirty="0" smtClean="0"/>
              <a:t>Sistema de Información </a:t>
            </a:r>
            <a:r>
              <a:rPr lang="es-CO" dirty="0" err="1" smtClean="0"/>
              <a:t>Geografica</a:t>
            </a:r>
            <a:r>
              <a:rPr lang="es-CO" dirty="0" smtClean="0"/>
              <a:t> "</a:t>
            </a:r>
            <a:r>
              <a:rPr lang="es-CO" dirty="0" err="1" smtClean="0"/>
              <a:t>SIGlagranja</a:t>
            </a:r>
            <a:r>
              <a:rPr lang="es-CO" dirty="0" smtClean="0"/>
              <a:t>"</a:t>
            </a:r>
            <a:endParaRPr lang="es-CO" dirty="0"/>
          </a:p>
        </p:txBody>
      </p:sp>
      <p:pic>
        <p:nvPicPr>
          <p:cNvPr id="23" name="Picture 4" descr="F:\exp_mañana\3 capa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6165304"/>
            <a:ext cx="683568" cy="6926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1676394" y="332656"/>
            <a:ext cx="4637098" cy="654161"/>
          </a:xfrm>
        </p:spPr>
        <p:txBody>
          <a:bodyPr>
            <a:normAutofit fontScale="90000"/>
          </a:bodyPr>
          <a:lstStyle/>
          <a:p>
            <a:pPr algn="ctr"/>
            <a:r>
              <a:rPr lang="es-CO" b="1" dirty="0" smtClean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OPENGEO SUITE</a:t>
            </a:r>
            <a:endParaRPr lang="es-CO" b="1" dirty="0">
              <a:solidFill>
                <a:schemeClr val="tx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pic>
        <p:nvPicPr>
          <p:cNvPr id="14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690316"/>
            <a:ext cx="1088036" cy="11705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pic>
        <p:nvPicPr>
          <p:cNvPr id="15" name="6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967" y="2691163"/>
            <a:ext cx="1105422" cy="11698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pic>
        <p:nvPicPr>
          <p:cNvPr id="16" name="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941" y="2691163"/>
            <a:ext cx="1075002" cy="11698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pic>
        <p:nvPicPr>
          <p:cNvPr id="17" name="8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202" y="2691163"/>
            <a:ext cx="1034504" cy="11698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pic>
        <p:nvPicPr>
          <p:cNvPr id="18" name="9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182" y="2691163"/>
            <a:ext cx="1161929" cy="11698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pic>
        <p:nvPicPr>
          <p:cNvPr id="19" name="10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8" y="2690316"/>
            <a:ext cx="1060585" cy="11698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885343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 rot="16200000">
            <a:off x="7586910" y="2710551"/>
            <a:ext cx="2367281" cy="365760"/>
          </a:xfrm>
        </p:spPr>
        <p:txBody>
          <a:bodyPr/>
          <a:lstStyle/>
          <a:p>
            <a:pPr algn="ctr"/>
            <a:r>
              <a:rPr lang="es-CO" dirty="0" smtClean="0"/>
              <a:t>Sistema de Información </a:t>
            </a:r>
            <a:r>
              <a:rPr lang="es-CO" dirty="0" err="1" smtClean="0"/>
              <a:t>Geografica</a:t>
            </a:r>
            <a:r>
              <a:rPr lang="es-CO" dirty="0" smtClean="0"/>
              <a:t> "</a:t>
            </a:r>
            <a:r>
              <a:rPr lang="es-CO" dirty="0" err="1" smtClean="0"/>
              <a:t>SIGlagranja</a:t>
            </a:r>
            <a:r>
              <a:rPr lang="es-CO" dirty="0" smtClean="0"/>
              <a:t>"</a:t>
            </a:r>
            <a:endParaRPr lang="es-CO" dirty="0"/>
          </a:p>
        </p:txBody>
      </p:sp>
      <p:pic>
        <p:nvPicPr>
          <p:cNvPr id="23" name="Picture 4" descr="F:\exp_mañana\3 capa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6165304"/>
            <a:ext cx="683568" cy="6926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1.bp.blogspot.com/-IFwRwYUMdac/UqowjZzPPFI/AAAAAAAAAz0/fY_g6KdIhQ8/s1600/foto%2Binicio%2B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70081"/>
            <a:ext cx="7787231" cy="3528392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1"/>
          <p:cNvSpPr/>
          <p:nvPr/>
        </p:nvSpPr>
        <p:spPr>
          <a:xfrm>
            <a:off x="701017" y="260648"/>
            <a:ext cx="71762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 smtClean="0">
                <a:latin typeface="Cambria" panose="02040503050406030204" pitchFamily="18" charset="0"/>
                <a:cs typeface="Arial" pitchFamily="34" charset="0"/>
              </a:rPr>
              <a:t>SOFTWARE LIBRE</a:t>
            </a:r>
            <a:endParaRPr lang="es-CO" sz="36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343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 rot="16200000">
            <a:off x="7586910" y="2710551"/>
            <a:ext cx="2367281" cy="365760"/>
          </a:xfrm>
        </p:spPr>
        <p:txBody>
          <a:bodyPr/>
          <a:lstStyle/>
          <a:p>
            <a:pPr algn="ctr"/>
            <a:r>
              <a:rPr lang="es-CO" dirty="0" smtClean="0"/>
              <a:t>Sistema de Información </a:t>
            </a:r>
            <a:r>
              <a:rPr lang="es-CO" dirty="0" err="1" smtClean="0"/>
              <a:t>Geografica</a:t>
            </a:r>
            <a:r>
              <a:rPr lang="es-CO" dirty="0" smtClean="0"/>
              <a:t> "</a:t>
            </a:r>
            <a:r>
              <a:rPr lang="es-CO" dirty="0" err="1" smtClean="0"/>
              <a:t>SIGlagranja</a:t>
            </a:r>
            <a:r>
              <a:rPr lang="es-CO" dirty="0" smtClean="0"/>
              <a:t>"</a:t>
            </a:r>
            <a:endParaRPr lang="es-CO" dirty="0"/>
          </a:p>
        </p:txBody>
      </p:sp>
      <p:pic>
        <p:nvPicPr>
          <p:cNvPr id="23" name="Picture 4" descr="F:\exp_mañana\3 capa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6165304"/>
            <a:ext cx="683568" cy="6926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22 Diagrama"/>
          <p:cNvGraphicFramePr/>
          <p:nvPr>
            <p:extLst>
              <p:ext uri="{D42A27DB-BD31-4B8C-83A1-F6EECF244321}">
                <p14:modId xmlns:p14="http://schemas.microsoft.com/office/powerpoint/2010/main" val="569301675"/>
              </p:ext>
            </p:extLst>
          </p:nvPr>
        </p:nvGraphicFramePr>
        <p:xfrm>
          <a:off x="467544" y="404664"/>
          <a:ext cx="8166183" cy="5901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5343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4AFDFA-E685-47CE-8912-2519788935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graphicEl>
                                              <a:dgm id="{B34AFDFA-E685-47CE-8912-2519788935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B34AFDFA-E685-47CE-8912-2519788935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B34AFDFA-E685-47CE-8912-2519788935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graphicEl>
                                              <a:dgm id="{B34AFDFA-E685-47CE-8912-2519788935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831268-11E1-46B7-B344-11E791C15D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graphicEl>
                                              <a:dgm id="{3E831268-11E1-46B7-B344-11E791C15D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graphicEl>
                                              <a:dgm id="{3E831268-11E1-46B7-B344-11E791C15D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graphicEl>
                                              <a:dgm id="{3E831268-11E1-46B7-B344-11E791C15D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graphicEl>
                                              <a:dgm id="{3E831268-11E1-46B7-B344-11E791C15D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A862E9-2908-48A9-9CA0-CAE555BED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graphicEl>
                                              <a:dgm id="{58A862E9-2908-48A9-9CA0-CAE555BED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graphicEl>
                                              <a:dgm id="{58A862E9-2908-48A9-9CA0-CAE555BED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58A862E9-2908-48A9-9CA0-CAE555BED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graphicEl>
                                              <a:dgm id="{58A862E9-2908-48A9-9CA0-CAE555BEDA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ACCAD1E-E507-4295-A754-AA4DBA5C73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graphicEl>
                                              <a:dgm id="{0ACCAD1E-E507-4295-A754-AA4DBA5C73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0ACCAD1E-E507-4295-A754-AA4DBA5C73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0ACCAD1E-E507-4295-A754-AA4DBA5C73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graphicEl>
                                              <a:dgm id="{0ACCAD1E-E507-4295-A754-AA4DBA5C73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E2C0982-7947-4595-8919-2DF0C71859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0E2C0982-7947-4595-8919-2DF0C71859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graphicEl>
                                              <a:dgm id="{0E2C0982-7947-4595-8919-2DF0C71859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graphicEl>
                                              <a:dgm id="{0E2C0982-7947-4595-8919-2DF0C71859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graphicEl>
                                              <a:dgm id="{0E2C0982-7947-4595-8919-2DF0C71859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D64FC6-B230-4EC4-A0DE-BED0F7A7E1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B7D64FC6-B230-4EC4-A0DE-BED0F7A7E1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graphicEl>
                                              <a:dgm id="{B7D64FC6-B230-4EC4-A0DE-BED0F7A7E1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graphicEl>
                                              <a:dgm id="{B7D64FC6-B230-4EC4-A0DE-BED0F7A7E1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graphicEl>
                                              <a:dgm id="{B7D64FC6-B230-4EC4-A0DE-BED0F7A7E1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628132-1068-482C-A8EE-8F0D55F703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graphicEl>
                                              <a:dgm id="{50628132-1068-482C-A8EE-8F0D55F703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graphicEl>
                                              <a:dgm id="{50628132-1068-482C-A8EE-8F0D55F703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graphicEl>
                                              <a:dgm id="{50628132-1068-482C-A8EE-8F0D55F703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graphicEl>
                                              <a:dgm id="{50628132-1068-482C-A8EE-8F0D55F703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E46C10-1575-4169-9A77-C4E39EF601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graphicEl>
                                              <a:dgm id="{99E46C10-1575-4169-9A77-C4E39EF601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graphicEl>
                                              <a:dgm id="{99E46C10-1575-4169-9A77-C4E39EF601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graphicEl>
                                              <a:dgm id="{99E46C10-1575-4169-9A77-C4E39EF601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>
                                            <p:graphicEl>
                                              <a:dgm id="{99E46C10-1575-4169-9A77-C4E39EF601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DCCF440-5C27-4F32-930F-F5D7C970F3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graphicEl>
                                              <a:dgm id="{CDCCF440-5C27-4F32-930F-F5D7C970F3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graphicEl>
                                              <a:dgm id="{CDCCF440-5C27-4F32-930F-F5D7C970F3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graphicEl>
                                              <a:dgm id="{CDCCF440-5C27-4F32-930F-F5D7C970F3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">
                                            <p:graphicEl>
                                              <a:dgm id="{CDCCF440-5C27-4F32-930F-F5D7C970F3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 rot="16200000">
            <a:off x="7586910" y="2710551"/>
            <a:ext cx="2367281" cy="365760"/>
          </a:xfrm>
        </p:spPr>
        <p:txBody>
          <a:bodyPr/>
          <a:lstStyle/>
          <a:p>
            <a:pPr algn="ctr"/>
            <a:r>
              <a:rPr lang="es-CO" dirty="0" smtClean="0"/>
              <a:t>Sistema de Información </a:t>
            </a:r>
            <a:r>
              <a:rPr lang="es-CO" dirty="0" err="1" smtClean="0"/>
              <a:t>Geografica</a:t>
            </a:r>
            <a:r>
              <a:rPr lang="es-CO" dirty="0" smtClean="0"/>
              <a:t> "</a:t>
            </a:r>
            <a:r>
              <a:rPr lang="es-CO" dirty="0" err="1" smtClean="0"/>
              <a:t>SIGlagranja</a:t>
            </a:r>
            <a:r>
              <a:rPr lang="es-CO" dirty="0" smtClean="0"/>
              <a:t>"</a:t>
            </a:r>
            <a:endParaRPr lang="es-CO" dirty="0"/>
          </a:p>
        </p:txBody>
      </p:sp>
      <p:pic>
        <p:nvPicPr>
          <p:cNvPr id="23" name="Picture 4" descr="F:\exp_mañana\3 capa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6165304"/>
            <a:ext cx="683568" cy="6926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-108520" y="764704"/>
            <a:ext cx="8352928" cy="1035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just">
              <a:buNone/>
            </a:pPr>
            <a:r>
              <a:rPr lang="es-CO" sz="1800" dirty="0" smtClean="0">
                <a:latin typeface="Cambria" panose="02040503050406030204" pitchFamily="18" charset="0"/>
              </a:rPr>
              <a:t>El visor de mapas es una aplicación web pensada para la visualización y la consulta de información geográfica haciendo uso de los estándares de la OGC.</a:t>
            </a:r>
            <a:endParaRPr lang="es-CO" sz="1800" dirty="0">
              <a:latin typeface="Cambria" panose="02040503050406030204" pitchFamily="18" charset="0"/>
            </a:endParaRPr>
          </a:p>
        </p:txBody>
      </p:sp>
      <p:pic>
        <p:nvPicPr>
          <p:cNvPr id="7" name="Imagen 5"/>
          <p:cNvPicPr>
            <a:picLocks noChangeAspect="1"/>
          </p:cNvPicPr>
          <p:nvPr/>
        </p:nvPicPr>
        <p:blipFill rotWithShape="1">
          <a:blip r:embed="rId3"/>
          <a:srcRect l="22112" t="11656" r="22112" b="7987"/>
          <a:stretch/>
        </p:blipFill>
        <p:spPr>
          <a:xfrm>
            <a:off x="251520" y="1628800"/>
            <a:ext cx="7992888" cy="5057431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519434" y="13855"/>
            <a:ext cx="7916381" cy="787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QUE ES UN VISOR DE MAPAS</a:t>
            </a:r>
            <a:endParaRPr lang="es-CO" sz="3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34355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 rot="16200000">
            <a:off x="7586910" y="2710551"/>
            <a:ext cx="2367281" cy="365760"/>
          </a:xfrm>
        </p:spPr>
        <p:txBody>
          <a:bodyPr/>
          <a:lstStyle/>
          <a:p>
            <a:pPr algn="ctr"/>
            <a:r>
              <a:rPr lang="es-CO" dirty="0" smtClean="0"/>
              <a:t>Sistema de Información </a:t>
            </a:r>
            <a:r>
              <a:rPr lang="es-CO" dirty="0" err="1" smtClean="0"/>
              <a:t>Geografica</a:t>
            </a:r>
            <a:r>
              <a:rPr lang="es-CO" dirty="0" smtClean="0"/>
              <a:t> "</a:t>
            </a:r>
            <a:r>
              <a:rPr lang="es-CO" dirty="0" err="1" smtClean="0"/>
              <a:t>SIGlagranja</a:t>
            </a:r>
            <a:r>
              <a:rPr lang="es-CO" dirty="0" smtClean="0"/>
              <a:t>"</a:t>
            </a:r>
            <a:endParaRPr lang="es-CO" dirty="0"/>
          </a:p>
        </p:txBody>
      </p:sp>
      <p:pic>
        <p:nvPicPr>
          <p:cNvPr id="23" name="Picture 4" descr="F:\exp_mañana\3 capa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6165304"/>
            <a:ext cx="683568" cy="6926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redondeado 18"/>
          <p:cNvSpPr/>
          <p:nvPr/>
        </p:nvSpPr>
        <p:spPr>
          <a:xfrm>
            <a:off x="179512" y="2817823"/>
            <a:ext cx="8136904" cy="29378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077" y="3954822"/>
            <a:ext cx="1888615" cy="62623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00" y="3868861"/>
            <a:ext cx="1745047" cy="62996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570" y="4853351"/>
            <a:ext cx="1342686" cy="44050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285" y="3009283"/>
            <a:ext cx="892627" cy="836709"/>
          </a:xfrm>
          <a:prstGeom prst="rect">
            <a:avLst/>
          </a:prstGeom>
        </p:spPr>
      </p:pic>
      <p:sp>
        <p:nvSpPr>
          <p:cNvPr id="12" name="Flecha derecha 11"/>
          <p:cNvSpPr/>
          <p:nvPr/>
        </p:nvSpPr>
        <p:spPr>
          <a:xfrm rot="19261724">
            <a:off x="5742473" y="3730425"/>
            <a:ext cx="791599" cy="184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3"/>
          <p:cNvSpPr txBox="1"/>
          <p:nvPr/>
        </p:nvSpPr>
        <p:spPr>
          <a:xfrm rot="19207700">
            <a:off x="5587718" y="3665051"/>
            <a:ext cx="827742" cy="200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dirty="0" smtClean="0"/>
              <a:t>Integra mapas</a:t>
            </a:r>
            <a:endParaRPr lang="es-CO" sz="1100" dirty="0"/>
          </a:p>
        </p:txBody>
      </p:sp>
      <p:sp>
        <p:nvSpPr>
          <p:cNvPr id="14" name="Flecha derecha 14"/>
          <p:cNvSpPr/>
          <p:nvPr/>
        </p:nvSpPr>
        <p:spPr>
          <a:xfrm rot="1992690">
            <a:off x="5760332" y="4598416"/>
            <a:ext cx="791599" cy="184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5"/>
          <p:cNvSpPr txBox="1"/>
          <p:nvPr/>
        </p:nvSpPr>
        <p:spPr>
          <a:xfrm rot="2059446">
            <a:off x="5625788" y="4671465"/>
            <a:ext cx="827742" cy="200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dirty="0" smtClean="0"/>
              <a:t>Integra mapas</a:t>
            </a:r>
            <a:endParaRPr lang="es-CO" sz="1100" dirty="0"/>
          </a:p>
        </p:txBody>
      </p:sp>
      <p:sp>
        <p:nvSpPr>
          <p:cNvPr id="16" name="Flecha derecha 16"/>
          <p:cNvSpPr/>
          <p:nvPr/>
        </p:nvSpPr>
        <p:spPr>
          <a:xfrm>
            <a:off x="2495887" y="4034117"/>
            <a:ext cx="791599" cy="184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Flecha derecha 17"/>
          <p:cNvSpPr/>
          <p:nvPr/>
        </p:nvSpPr>
        <p:spPr>
          <a:xfrm>
            <a:off x="2495887" y="4269695"/>
            <a:ext cx="791599" cy="184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Marcador de contenido 2"/>
          <p:cNvSpPr>
            <a:spLocks noGrp="1"/>
          </p:cNvSpPr>
          <p:nvPr>
            <p:ph idx="1"/>
          </p:nvPr>
        </p:nvSpPr>
        <p:spPr>
          <a:xfrm>
            <a:off x="372334" y="1268760"/>
            <a:ext cx="7751259" cy="8763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CO" dirty="0">
                <a:latin typeface="Cambria" panose="02040503050406030204" pitchFamily="18" charset="0"/>
              </a:rPr>
              <a:t>GeoExplorer es una aplicación web, basado en el </a:t>
            </a:r>
            <a:r>
              <a:rPr lang="es-CO" b="1" i="1" dirty="0">
                <a:latin typeface="Cambria" panose="02040503050406030204" pitchFamily="18" charset="0"/>
              </a:rPr>
              <a:t>GeoExt</a:t>
            </a:r>
            <a:r>
              <a:rPr lang="es-CO" dirty="0">
                <a:latin typeface="Cambria" panose="02040503050406030204" pitchFamily="18" charset="0"/>
              </a:rPr>
              <a:t> marco, para componer y publicar mapas.</a:t>
            </a:r>
          </a:p>
        </p:txBody>
      </p:sp>
      <p:sp>
        <p:nvSpPr>
          <p:cNvPr id="19" name="Título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6528582" cy="637710"/>
          </a:xfrm>
        </p:spPr>
        <p:txBody>
          <a:bodyPr>
            <a:noAutofit/>
          </a:bodyPr>
          <a:lstStyle/>
          <a:p>
            <a:pPr algn="ctr"/>
            <a:r>
              <a:rPr lang="es-CO" sz="36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QUE ES GEOEXPLORER</a:t>
            </a:r>
            <a:endParaRPr lang="es-CO" sz="3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2452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 rot="16200000">
            <a:off x="7586910" y="2710551"/>
            <a:ext cx="2367281" cy="365760"/>
          </a:xfrm>
        </p:spPr>
        <p:txBody>
          <a:bodyPr/>
          <a:lstStyle/>
          <a:p>
            <a:pPr algn="ctr"/>
            <a:r>
              <a:rPr lang="es-CO" dirty="0" smtClean="0"/>
              <a:t>Sistema de Información </a:t>
            </a:r>
            <a:r>
              <a:rPr lang="es-CO" dirty="0" err="1" smtClean="0"/>
              <a:t>Geografica</a:t>
            </a:r>
            <a:r>
              <a:rPr lang="es-CO" dirty="0" smtClean="0"/>
              <a:t> "</a:t>
            </a:r>
            <a:r>
              <a:rPr lang="es-CO" dirty="0" err="1" smtClean="0"/>
              <a:t>SIGlagranja</a:t>
            </a:r>
            <a:r>
              <a:rPr lang="es-CO" dirty="0" smtClean="0"/>
              <a:t>"</a:t>
            </a:r>
            <a:endParaRPr lang="es-CO" dirty="0"/>
          </a:p>
        </p:txBody>
      </p:sp>
      <p:pic>
        <p:nvPicPr>
          <p:cNvPr id="23" name="Picture 4" descr="F:\exp_mañana\3 capa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6165304"/>
            <a:ext cx="683568" cy="6926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549454" y="116632"/>
            <a:ext cx="7712013" cy="866831"/>
          </a:xfrm>
        </p:spPr>
        <p:txBody>
          <a:bodyPr>
            <a:noAutofit/>
          </a:bodyPr>
          <a:lstStyle/>
          <a:p>
            <a:pPr algn="ctr"/>
            <a:r>
              <a:rPr lang="es-CO" sz="36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HERRAMIENTAS </a:t>
            </a:r>
            <a:r>
              <a:rPr lang="es-CO" sz="36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PARA GENERAR</a:t>
            </a:r>
            <a:br>
              <a:rPr lang="es-CO" sz="3600" b="1" dirty="0" smtClean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s-CO" sz="36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UN </a:t>
            </a:r>
            <a:r>
              <a:rPr lang="es-CO" sz="36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VISOR</a:t>
            </a:r>
            <a:endParaRPr lang="es-CO" sz="3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68760"/>
            <a:ext cx="6291845" cy="5399156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 rot="16200000">
            <a:off x="-1737576" y="3294059"/>
            <a:ext cx="4574060" cy="449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Open Geo Suite</a:t>
            </a:r>
            <a:endParaRPr lang="es-CO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24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 rot="16200000">
            <a:off x="7586910" y="2710551"/>
            <a:ext cx="2367281" cy="365760"/>
          </a:xfrm>
        </p:spPr>
        <p:txBody>
          <a:bodyPr/>
          <a:lstStyle/>
          <a:p>
            <a:pPr algn="ctr"/>
            <a:r>
              <a:rPr lang="es-CO" dirty="0" smtClean="0"/>
              <a:t>Sistema de Información </a:t>
            </a:r>
            <a:r>
              <a:rPr lang="es-CO" dirty="0" err="1" smtClean="0"/>
              <a:t>Geografica</a:t>
            </a:r>
            <a:r>
              <a:rPr lang="es-CO" dirty="0" smtClean="0"/>
              <a:t> "</a:t>
            </a:r>
            <a:r>
              <a:rPr lang="es-CO" dirty="0" err="1" smtClean="0"/>
              <a:t>SIGlagranja</a:t>
            </a:r>
            <a:r>
              <a:rPr lang="es-CO" dirty="0" smtClean="0"/>
              <a:t>"</a:t>
            </a:r>
            <a:endParaRPr lang="es-CO" dirty="0"/>
          </a:p>
        </p:txBody>
      </p:sp>
      <p:pic>
        <p:nvPicPr>
          <p:cNvPr id="23" name="Picture 4" descr="F:\exp_mañana\3 capa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6165304"/>
            <a:ext cx="683568" cy="6926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48" y="2858250"/>
            <a:ext cx="1393740" cy="1406182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114" y="2053072"/>
            <a:ext cx="1649851" cy="873448"/>
          </a:xfrm>
          <a:prstGeom prst="rect">
            <a:avLst/>
          </a:prstGeom>
        </p:spPr>
      </p:pic>
      <p:pic>
        <p:nvPicPr>
          <p:cNvPr id="8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284" y="4515204"/>
            <a:ext cx="2322928" cy="1076992"/>
          </a:xfrm>
          <a:prstGeom prst="rect">
            <a:avLst/>
          </a:prstGeom>
        </p:spPr>
      </p:pic>
      <p:sp>
        <p:nvSpPr>
          <p:cNvPr id="9" name="Flecha derecha 6"/>
          <p:cNvSpPr/>
          <p:nvPr/>
        </p:nvSpPr>
        <p:spPr>
          <a:xfrm rot="19675677">
            <a:off x="3558505" y="2689341"/>
            <a:ext cx="502410" cy="3378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Flecha derecha 7"/>
          <p:cNvSpPr/>
          <p:nvPr/>
        </p:nvSpPr>
        <p:spPr>
          <a:xfrm rot="1484201">
            <a:off x="3560261" y="4334364"/>
            <a:ext cx="491850" cy="3616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1 Rectángulo"/>
          <p:cNvSpPr/>
          <p:nvPr/>
        </p:nvSpPr>
        <p:spPr>
          <a:xfrm>
            <a:off x="0" y="404664"/>
            <a:ext cx="880221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400" b="1" dirty="0" smtClean="0">
                <a:latin typeface="Cambria" panose="02040503050406030204" pitchFamily="18" charset="0"/>
              </a:rPr>
              <a:t>XAMPP (SERVIDOR APACHE,</a:t>
            </a:r>
          </a:p>
          <a:p>
            <a:pPr algn="ctr"/>
            <a:r>
              <a:rPr lang="es-CO" sz="3400" b="1" dirty="0" smtClean="0">
                <a:latin typeface="Cambria" panose="02040503050406030204" pitchFamily="18" charset="0"/>
              </a:rPr>
              <a:t>INTÉRPRETE DE PHP)</a:t>
            </a:r>
            <a:endParaRPr lang="es-CO" sz="3400" dirty="0"/>
          </a:p>
        </p:txBody>
      </p:sp>
    </p:spTree>
    <p:extLst>
      <p:ext uri="{BB962C8B-B14F-4D97-AF65-F5344CB8AC3E}">
        <p14:creationId xmlns:p14="http://schemas.microsoft.com/office/powerpoint/2010/main" val="3641245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 rot="16200000">
            <a:off x="7586910" y="2710551"/>
            <a:ext cx="2367281" cy="365760"/>
          </a:xfrm>
        </p:spPr>
        <p:txBody>
          <a:bodyPr/>
          <a:lstStyle/>
          <a:p>
            <a:pPr algn="ctr"/>
            <a:r>
              <a:rPr lang="es-CO" dirty="0" smtClean="0">
                <a:solidFill>
                  <a:schemeClr val="bg1"/>
                </a:solidFill>
              </a:rPr>
              <a:t>Sistema de Información </a:t>
            </a:r>
            <a:r>
              <a:rPr lang="es-CO" dirty="0" err="1" smtClean="0">
                <a:solidFill>
                  <a:schemeClr val="bg1"/>
                </a:solidFill>
              </a:rPr>
              <a:t>Geografica</a:t>
            </a:r>
            <a:r>
              <a:rPr lang="es-CO" dirty="0" smtClean="0">
                <a:solidFill>
                  <a:schemeClr val="bg1"/>
                </a:solidFill>
              </a:rPr>
              <a:t> "</a:t>
            </a:r>
            <a:r>
              <a:rPr lang="es-CO" dirty="0" err="1" smtClean="0">
                <a:solidFill>
                  <a:schemeClr val="bg1"/>
                </a:solidFill>
              </a:rPr>
              <a:t>SIGlagranja</a:t>
            </a:r>
            <a:r>
              <a:rPr lang="es-CO" dirty="0" smtClean="0">
                <a:solidFill>
                  <a:schemeClr val="bg1"/>
                </a:solidFill>
              </a:rPr>
              <a:t>"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l="5888" t="16250" r="6446" b="15801"/>
          <a:stretch/>
        </p:blipFill>
        <p:spPr>
          <a:xfrm>
            <a:off x="3459446" y="2924944"/>
            <a:ext cx="1976959" cy="1671276"/>
          </a:xfrm>
          <a:prstGeom prst="ellipse">
            <a:avLst/>
          </a:prstGeom>
          <a:ln>
            <a:noFill/>
          </a:ln>
        </p:spPr>
      </p:pic>
      <p:grpSp>
        <p:nvGrpSpPr>
          <p:cNvPr id="7" name="33 Grupo"/>
          <p:cNvGrpSpPr/>
          <p:nvPr/>
        </p:nvGrpSpPr>
        <p:grpSpPr>
          <a:xfrm>
            <a:off x="539552" y="2852936"/>
            <a:ext cx="1551835" cy="1971169"/>
            <a:chOff x="1701924" y="786834"/>
            <a:chExt cx="1779520" cy="1718451"/>
          </a:xfrm>
        </p:grpSpPr>
        <p:sp>
          <p:nvSpPr>
            <p:cNvPr id="21" name="34 Forma libre"/>
            <p:cNvSpPr/>
            <p:nvPr/>
          </p:nvSpPr>
          <p:spPr>
            <a:xfrm>
              <a:off x="1701924" y="1135071"/>
              <a:ext cx="1779520" cy="1156688"/>
            </a:xfrm>
            <a:custGeom>
              <a:avLst/>
              <a:gdLst>
                <a:gd name="connsiteX0" fmla="*/ 0 w 1779520"/>
                <a:gd name="connsiteY0" fmla="*/ 192785 h 1156688"/>
                <a:gd name="connsiteX1" fmla="*/ 192785 w 1779520"/>
                <a:gd name="connsiteY1" fmla="*/ 0 h 1156688"/>
                <a:gd name="connsiteX2" fmla="*/ 1586735 w 1779520"/>
                <a:gd name="connsiteY2" fmla="*/ 0 h 1156688"/>
                <a:gd name="connsiteX3" fmla="*/ 1779520 w 1779520"/>
                <a:gd name="connsiteY3" fmla="*/ 192785 h 1156688"/>
                <a:gd name="connsiteX4" fmla="*/ 1779520 w 1779520"/>
                <a:gd name="connsiteY4" fmla="*/ 963903 h 1156688"/>
                <a:gd name="connsiteX5" fmla="*/ 1586735 w 1779520"/>
                <a:gd name="connsiteY5" fmla="*/ 1156688 h 1156688"/>
                <a:gd name="connsiteX6" fmla="*/ 192785 w 1779520"/>
                <a:gd name="connsiteY6" fmla="*/ 1156688 h 1156688"/>
                <a:gd name="connsiteX7" fmla="*/ 0 w 1779520"/>
                <a:gd name="connsiteY7" fmla="*/ 963903 h 1156688"/>
                <a:gd name="connsiteX8" fmla="*/ 0 w 1779520"/>
                <a:gd name="connsiteY8" fmla="*/ 192785 h 115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9520" h="1156688">
                  <a:moveTo>
                    <a:pt x="0" y="192785"/>
                  </a:moveTo>
                  <a:cubicBezTo>
                    <a:pt x="0" y="86313"/>
                    <a:pt x="86313" y="0"/>
                    <a:pt x="192785" y="0"/>
                  </a:cubicBezTo>
                  <a:lnTo>
                    <a:pt x="1586735" y="0"/>
                  </a:lnTo>
                  <a:cubicBezTo>
                    <a:pt x="1693207" y="0"/>
                    <a:pt x="1779520" y="86313"/>
                    <a:pt x="1779520" y="192785"/>
                  </a:cubicBezTo>
                  <a:lnTo>
                    <a:pt x="1779520" y="963903"/>
                  </a:lnTo>
                  <a:cubicBezTo>
                    <a:pt x="1779520" y="1070375"/>
                    <a:pt x="1693207" y="1156688"/>
                    <a:pt x="1586735" y="1156688"/>
                  </a:cubicBezTo>
                  <a:lnTo>
                    <a:pt x="192785" y="1156688"/>
                  </a:lnTo>
                  <a:cubicBezTo>
                    <a:pt x="86313" y="1156688"/>
                    <a:pt x="0" y="1070375"/>
                    <a:pt x="0" y="963903"/>
                  </a:cubicBezTo>
                  <a:lnTo>
                    <a:pt x="0" y="192785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86005" tIns="186005" rIns="186005" bIns="186005" numCol="1" spcCol="1270" anchor="ctr" anchorCtr="0">
              <a:noAutofit/>
            </a:bodyPr>
            <a:lstStyle/>
            <a:p>
              <a:pPr lvl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CO" sz="3400" kern="1200"/>
            </a:p>
          </p:txBody>
        </p:sp>
        <p:pic>
          <p:nvPicPr>
            <p:cNvPr id="22" name="Imagen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508" b="90056" l="10000" r="90000"/>
                      </a14:imgEffect>
                    </a14:imgLayer>
                  </a14:imgProps>
                </a:ext>
              </a:extLst>
            </a:blip>
            <a:srcRect t="564"/>
            <a:stretch/>
          </p:blipFill>
          <p:spPr>
            <a:xfrm rot="1998037">
              <a:off x="1978467" y="786834"/>
              <a:ext cx="1123470" cy="1718451"/>
            </a:xfrm>
            <a:prstGeom prst="ellipse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8" name="36 Grupo"/>
          <p:cNvGrpSpPr/>
          <p:nvPr/>
        </p:nvGrpSpPr>
        <p:grpSpPr>
          <a:xfrm>
            <a:off x="6620565" y="3284984"/>
            <a:ext cx="1551835" cy="1328050"/>
            <a:chOff x="5995711" y="4782559"/>
            <a:chExt cx="1779520" cy="1157784"/>
          </a:xfrm>
        </p:grpSpPr>
        <p:sp>
          <p:nvSpPr>
            <p:cNvPr id="19" name="37 Forma libre"/>
            <p:cNvSpPr/>
            <p:nvPr/>
          </p:nvSpPr>
          <p:spPr>
            <a:xfrm>
              <a:off x="5995711" y="4782559"/>
              <a:ext cx="1779520" cy="1156688"/>
            </a:xfrm>
            <a:custGeom>
              <a:avLst/>
              <a:gdLst>
                <a:gd name="connsiteX0" fmla="*/ 0 w 1779520"/>
                <a:gd name="connsiteY0" fmla="*/ 192785 h 1156688"/>
                <a:gd name="connsiteX1" fmla="*/ 192785 w 1779520"/>
                <a:gd name="connsiteY1" fmla="*/ 0 h 1156688"/>
                <a:gd name="connsiteX2" fmla="*/ 1586735 w 1779520"/>
                <a:gd name="connsiteY2" fmla="*/ 0 h 1156688"/>
                <a:gd name="connsiteX3" fmla="*/ 1779520 w 1779520"/>
                <a:gd name="connsiteY3" fmla="*/ 192785 h 1156688"/>
                <a:gd name="connsiteX4" fmla="*/ 1779520 w 1779520"/>
                <a:gd name="connsiteY4" fmla="*/ 963903 h 1156688"/>
                <a:gd name="connsiteX5" fmla="*/ 1586735 w 1779520"/>
                <a:gd name="connsiteY5" fmla="*/ 1156688 h 1156688"/>
                <a:gd name="connsiteX6" fmla="*/ 192785 w 1779520"/>
                <a:gd name="connsiteY6" fmla="*/ 1156688 h 1156688"/>
                <a:gd name="connsiteX7" fmla="*/ 0 w 1779520"/>
                <a:gd name="connsiteY7" fmla="*/ 963903 h 1156688"/>
                <a:gd name="connsiteX8" fmla="*/ 0 w 1779520"/>
                <a:gd name="connsiteY8" fmla="*/ 192785 h 115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9520" h="1156688">
                  <a:moveTo>
                    <a:pt x="0" y="192785"/>
                  </a:moveTo>
                  <a:cubicBezTo>
                    <a:pt x="0" y="86313"/>
                    <a:pt x="86313" y="0"/>
                    <a:pt x="192785" y="0"/>
                  </a:cubicBezTo>
                  <a:lnTo>
                    <a:pt x="1586735" y="0"/>
                  </a:lnTo>
                  <a:cubicBezTo>
                    <a:pt x="1693207" y="0"/>
                    <a:pt x="1779520" y="86313"/>
                    <a:pt x="1779520" y="192785"/>
                  </a:cubicBezTo>
                  <a:lnTo>
                    <a:pt x="1779520" y="963903"/>
                  </a:lnTo>
                  <a:cubicBezTo>
                    <a:pt x="1779520" y="1070375"/>
                    <a:pt x="1693207" y="1156688"/>
                    <a:pt x="1586735" y="1156688"/>
                  </a:cubicBezTo>
                  <a:lnTo>
                    <a:pt x="192785" y="1156688"/>
                  </a:lnTo>
                  <a:cubicBezTo>
                    <a:pt x="86313" y="1156688"/>
                    <a:pt x="0" y="1070375"/>
                    <a:pt x="0" y="963903"/>
                  </a:cubicBezTo>
                  <a:lnTo>
                    <a:pt x="0" y="192785"/>
                  </a:lnTo>
                  <a:close/>
                </a:path>
              </a:pathLst>
            </a:custGeom>
            <a:ln>
              <a:solidFill>
                <a:srgbClr val="7030A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186005" tIns="186005" rIns="186005" bIns="186005" numCol="1" spcCol="1270" anchor="ctr" anchorCtr="0">
              <a:noAutofit/>
            </a:bodyPr>
            <a:lstStyle/>
            <a:p>
              <a:pPr lvl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CO" sz="3400" kern="1200"/>
            </a:p>
          </p:txBody>
        </p:sp>
        <p:pic>
          <p:nvPicPr>
            <p:cNvPr id="20" name="Imagen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842" b="89474" l="16667" r="86441">
                          <a14:foregroundMark x1="72316" y1="22368" x2="29944" y2="17982"/>
                          <a14:foregroundMark x1="29944" y1="42544" x2="46610" y2="85526"/>
                          <a14:foregroundMark x1="40678" y1="59211" x2="51130" y2="64474"/>
                          <a14:foregroundMark x1="44350" y1="89912" x2="55650" y2="89035"/>
                          <a14:foregroundMark x1="42090" y1="11842" x2="36723" y2="12719"/>
                        </a14:backgroundRemoval>
                      </a14:imgEffect>
                    </a14:imgLayer>
                  </a14:imgProps>
                </a:ext>
              </a:extLst>
            </a:blip>
            <a:srcRect l="8450" t="9113" r="4796" b="7865"/>
            <a:stretch/>
          </p:blipFill>
          <p:spPr>
            <a:xfrm>
              <a:off x="5995711" y="4830919"/>
              <a:ext cx="1768127" cy="1109424"/>
            </a:xfrm>
            <a:prstGeom prst="ellipse">
              <a:avLst/>
            </a:prstGeom>
          </p:spPr>
        </p:pic>
      </p:grpSp>
      <p:cxnSp>
        <p:nvCxnSpPr>
          <p:cNvPr id="10" name="46 Conector recto de flecha"/>
          <p:cNvCxnSpPr/>
          <p:nvPr/>
        </p:nvCxnSpPr>
        <p:spPr>
          <a:xfrm flipV="1">
            <a:off x="5209500" y="1990259"/>
            <a:ext cx="784847" cy="1156238"/>
          </a:xfrm>
          <a:prstGeom prst="straightConnector1">
            <a:avLst/>
          </a:prstGeom>
          <a:ln w="571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28" name="27 Grupo"/>
          <p:cNvGrpSpPr/>
          <p:nvPr/>
        </p:nvGrpSpPr>
        <p:grpSpPr>
          <a:xfrm>
            <a:off x="5290715" y="3284985"/>
            <a:ext cx="1443544" cy="856766"/>
            <a:chOff x="5308855" y="3529742"/>
            <a:chExt cx="1443544" cy="523220"/>
          </a:xfrm>
        </p:grpSpPr>
        <p:cxnSp>
          <p:nvCxnSpPr>
            <p:cNvPr id="11" name="47 Conector recto de flecha"/>
            <p:cNvCxnSpPr/>
            <p:nvPr/>
          </p:nvCxnSpPr>
          <p:spPr>
            <a:xfrm>
              <a:off x="5436405" y="3881539"/>
              <a:ext cx="1152164" cy="0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52 Rectángulo"/>
            <p:cNvSpPr/>
            <p:nvPr/>
          </p:nvSpPr>
          <p:spPr>
            <a:xfrm>
              <a:off x="5308855" y="3529742"/>
              <a:ext cx="14435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sz="1400" b="1" dirty="0" smtClean="0">
                  <a:solidFill>
                    <a:srgbClr val="7030A0"/>
                  </a:solidFill>
                </a:rPr>
                <a:t>B.D Espacial </a:t>
              </a:r>
              <a:endParaRPr lang="es-CO" sz="1400" b="1" dirty="0">
                <a:solidFill>
                  <a:srgbClr val="7030A0"/>
                </a:solidFill>
              </a:endParaRPr>
            </a:p>
            <a:p>
              <a:r>
                <a:rPr lang="es-CO" sz="1400" b="1" dirty="0">
                  <a:solidFill>
                    <a:srgbClr val="7030A0"/>
                  </a:solidFill>
                </a:rPr>
                <a:t>Alfanumérica</a:t>
              </a:r>
            </a:p>
          </p:txBody>
        </p:sp>
      </p:grpSp>
      <p:grpSp>
        <p:nvGrpSpPr>
          <p:cNvPr id="30" name="29 Grupo"/>
          <p:cNvGrpSpPr/>
          <p:nvPr/>
        </p:nvGrpSpPr>
        <p:grpSpPr>
          <a:xfrm>
            <a:off x="4067944" y="4509120"/>
            <a:ext cx="646331" cy="1562955"/>
            <a:chOff x="4354459" y="4386325"/>
            <a:chExt cx="646331" cy="1562955"/>
          </a:xfrm>
        </p:grpSpPr>
        <p:cxnSp>
          <p:nvCxnSpPr>
            <p:cNvPr id="13" name="49 Conector recto de flecha"/>
            <p:cNvCxnSpPr/>
            <p:nvPr/>
          </p:nvCxnSpPr>
          <p:spPr>
            <a:xfrm flipH="1">
              <a:off x="4362186" y="4386325"/>
              <a:ext cx="7824" cy="128527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53 Rectángulo"/>
            <p:cNvSpPr/>
            <p:nvPr/>
          </p:nvSpPr>
          <p:spPr>
            <a:xfrm rot="5400000">
              <a:off x="3896147" y="4844637"/>
              <a:ext cx="156295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b="1" dirty="0" smtClean="0">
                  <a:solidFill>
                    <a:schemeClr val="accent2"/>
                  </a:solidFill>
                </a:rPr>
                <a:t>Talento Humano</a:t>
              </a:r>
              <a:endParaRPr lang="es-CO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9" name="28 Grupo"/>
          <p:cNvGrpSpPr/>
          <p:nvPr/>
        </p:nvGrpSpPr>
        <p:grpSpPr>
          <a:xfrm>
            <a:off x="2234897" y="3284984"/>
            <a:ext cx="1324553" cy="640743"/>
            <a:chOff x="2234897" y="3150609"/>
            <a:chExt cx="1324553" cy="640743"/>
          </a:xfrm>
        </p:grpSpPr>
        <p:cxnSp>
          <p:nvCxnSpPr>
            <p:cNvPr id="12" name="48 Conector recto de flecha"/>
            <p:cNvCxnSpPr/>
            <p:nvPr/>
          </p:nvCxnSpPr>
          <p:spPr>
            <a:xfrm flipH="1" flipV="1">
              <a:off x="2234897" y="3789040"/>
              <a:ext cx="1224549" cy="2312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8" name="54 Rectángulo"/>
            <p:cNvSpPr/>
            <p:nvPr/>
          </p:nvSpPr>
          <p:spPr>
            <a:xfrm>
              <a:off x="2289597" y="3150609"/>
              <a:ext cx="126985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sz="1600" b="1" dirty="0">
                  <a:solidFill>
                    <a:schemeClr val="accent5"/>
                  </a:solidFill>
                </a:rPr>
                <a:t>Recolección de Datos</a:t>
              </a:r>
            </a:p>
          </p:txBody>
        </p:sp>
      </p:grpSp>
      <p:pic>
        <p:nvPicPr>
          <p:cNvPr id="23" name="Picture 4" descr="F:\exp_mañana\3 capa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6165304"/>
            <a:ext cx="683568" cy="6926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1"/>
          <p:cNvSpPr txBox="1"/>
          <p:nvPr/>
        </p:nvSpPr>
        <p:spPr>
          <a:xfrm>
            <a:off x="1750281" y="260648"/>
            <a:ext cx="47510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400" b="1" dirty="0" smtClean="0">
                <a:latin typeface="Cambria" panose="02040503050406030204" pitchFamily="18" charset="0"/>
              </a:rPr>
              <a:t>QUE ES UN SIG</a:t>
            </a:r>
            <a:endParaRPr lang="es-CO" sz="4400" b="1" dirty="0">
              <a:latin typeface="Cambria" panose="02040503050406030204" pitchFamily="18" charset="0"/>
            </a:endParaRPr>
          </a:p>
        </p:txBody>
      </p:sp>
      <p:sp>
        <p:nvSpPr>
          <p:cNvPr id="22528" name="AutoShape 6" descr="Resultado de imagen para pd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2529" name="AutoShape 8" descr="data:image/jpeg;base64,/9j/4AAQSkZJRgABAQAAAQABAAD/2wCEAAkGBxQTEhUUEhQWFRUUFhQXFxgYGBUXGBoYFxQYFxUZGBgcHCggGBolHBUVITEiJSorLi4uGB8zODMsNygtLisBCgoKDg0OGhAQGywkHCQtLCwsLCwsLCwsLCwsLCwsLCwsLC0sLCwsLCwsLCwsLCwsLCwsLCwsLCwsLCwsLCwsLP/AABEIAOEA4QMBIgACEQEDEQH/xAAcAAEAAgMBAQEAAAAAAAAAAAAABQYDBAcCCAH/xABCEAABAwIDBQUFBQcCBgMAAAABAAIDBBEFITEGEkFRYRNxgZGhByIysdEjQlLB8BQVM2JykuEWojRDU2Oy8VSCg//EABoBAQADAQEBAAAAAAAAAAAAAAABAwQCBQb/xAApEQADAAIBBAEDAwUAAAAAAAAAAQIDESEEEhMxQTJRYRRC0SIjM3GB/9oADAMBAAIRAxEAPwDuKIiAIiIAiIgCIiAIiIAiIgCIiAIiIAiIgCIiALBU1bI/iNump8l7qJgxpc7QC6qHaOe4udqTfu5AdFXkvtLcePuLD++WcA4+A+q/f3s38LvRViqxFsTmh2jjYHryWwKsHRU+Zl/gRYBig/CfML0MSbxB9FXv2wBfgxAKfKyPDJZBiLOvkV+nEY+Z8j9FXW1o5r22tboU8zI8CJ795x8z5Ffirv71g/6sX97Pqv1T5aHhktyIi0GUIiIAiIgCLFPUsYLvc1o5uIA9VXq7b2hjNu27R34Y2ukJ8Wi3qgLMio8m3U0n/DUMr+TpC2Nv68VqPrMVm+OWCmB4RtL3D/7EkeSA6Gi5zDgb770tbVyO6SmNvg0fVSVPPUwZxymdvGOfd3j0ZK0DdP8AUHDu1QF0RaOD4qyoj347ixLXNcLOY8fE1w4EfQjJbyAIiIAiIgCIo/HK7sYXOHxH3W/1H6a+ChvS2Slt6REbQ1++/sm6NPvdXcvD59yjJJd0LHCN1tzqea0qqrHNY6rb2z0IjS0iE2yrLU7nXzY5rh4ELVwzaHejabqN20qwIZAeIt5lUrCsV3G2J4k+ZXKna2W9yX9LOoS42sQxm3FUZ2MA8Vlgc+ZpIduRDJ0pvYfysGr39B42UKGyHUouuF4wZXuIuQDutA4niqx7Q9oH7gZBMeIk3LbtuQfqTztl1KSVG7H2cd2RWsb/AMSTnvkaA/hHjdaeHUwklFx7reHBdy1L+5zU1a+yKJd/XzRdbtF+FvkEVn6j8FP6RHfkRFpMQWljGKxU0TpZ3hjG2zPEnIADiSdAFurgPtnxmWasMQJ7GmG6G8DIRd7jz1AHKx5oC3x+02aqlLKGmG4Mu0lcb9DuNyA1OblnlbXzfxa0xj8MLQ3/AHZEeZXMPZjjrY6gxSG3agNaT+MXsPG5XXA9ARkWy0F7ymSZ3OV7nFStJRRRZRxsZ/S0A+J1KB69B6Az76by/S9g4F3jl4Ly6pNsgB3frRAfu8vzeUJiW09JB/FqI2nlvBzsujblQj/aJA4gQRySg5hxsxtt9rHEC5kdYuBIDb2va6Atn7SaaX9pbctsGzsH3mDSQDi9nq244BXiGUOaHNILXAEEZggi4IPEWXIKHHqx72l9KWx3IeLaAEjea9zwXZWNtzMK37K4j2MgpnH7KW7qc8GnNzou63vN6XHBS5aW2jmbmvT2XNERQdBERAFTsZq+1m1BZHcNtxP3j5i3grDj9QY6eRzfitYdC4hoPhe6ou+GNAVOavg09PG+TbqJxaxzCp+KzFklr5ahSdVX8FS9ssTLbbupv4ALM+eDcl2LZB7X4l2jhG05Nzd38Aq+yC/UnhxUhhGFSVDyW2DQftJHfC2+efM65DNWWpMFEAY2udK4WDnEBxH4gL3iaenvHmBdXzOkZavbIimwRkLe0q+GkN7G/wD3CMweO4M+e6v2hxgzy5gNY0WjaLANAOgAyaNMh66qGxTEHPN3G54DQDoBwC80R3bEcFNcyRP1Ftq88lnoBugganJV6PFeDvNTuzBMs7WjPie4Z/RZnLRsVpk3/pv+ZyK2dmeiJojvZ1FERegeQFx/aPAw6oqgfj7QuHUOAcPmuwKpbc4SSBVRC74hZ7Rq+O+fi25PddSgfO+0mFmN2+0EEHhwscj3j6LpewW037XBZ5HbRWDxzH3Xjv49Vp7RYc2RnaMsQ4Z8dVzqnqZKCpEsfC+Wgc0/Ew+noUYOwYrtbSU5LZp2h7dWC73A8iGg28bKAl9pbHktpKaad3dut8bXIUrSYZRVb2VPZRSdsGjeeARyBcDlcaHLgrrR4A1os0tAH3WNDbD6ZcldGOHPdVaMuTNlVdsRv874OY/vLG6j4IYaVp0Lvi9S4/7Qn+gaip/42ull/kZe3kcvGy69BhLAdPO5+eXotpzYmfE5o6XAH9oyXXdhn0m/9nHZ1NfVSlfhfyc0wn2YUkdvsd8/imdf/bkPJquGH7OtjFmNDByY0NH5H0Ux+8GD4Gk+Fh62WN1dIdA1vm4/kF15Mn7UkcPDh/fTr/v8CHCANQPHP6BV7H8Ma0mO9mP95hBG9HIDvAt5WNnDrcKcc1zvie49Ad0ell5fQtc0t3Rn0z7781w5qvqZZNRP0To2NlMZM8ZZLYTw2bIBofwSN/lcM+huOCnFzap7WmmEsYvJFkW6drEc3M78rjk4dV0HD61k0bZYjvMeAQfryPRZ2tGtPfJsIiISVbbWus0RA8nO8/dHpfyVArcSGYuse2O0LnVEwzAa9zRe/wB3L8lVqRstS/dZkOLzmB3DiseSm64PUwQpnkmIqgvd7oLjwAzKw/6Rkmfv1PuM/DcFzumV90eqnaPBxTQPIe4kAkuNgSeHh0XqOpyFyuFuWd3SpElhOEU7WtaWghvwjRre5v5m5Xit2Gw+Zzi6Jwc43LmyPDr873zWCGsDRr6rOMYzU97+Srx/YgK32O07s4qmVn9YY8eYDSoSp9lFWz+HLDJ4uYfUEeq6LFi3VZW4qOa68jOPHpnIZfZ/iDTnTF3Vr4nD/wA7q27BbM1EHaPlgcx7iGtB3fhGd8jzPorsMQHNZG1vVQ72dJaNb9gl5N80W3+2/rNFzwTyXpERbzzQvwhfqIDlO12BPp5THE/s4ZyXRu3Q4MeMzGQfunXuvbRc4xqh7Vjt5oa9hLXt13XgcObSCHDm13NfQO0jWTRuhcOR3hq1wza5vUaqi1uxrHuLopC126Wu3gC1w1be1iC0k2PIkcVDtL2drHT5RyzYnHXU0hp3mzHuyvo1/wBHad9l2XAscdIA02D2C29a5I016Lhu1uESwSlk0e4+1xbNr282O4j1HJWbYvaEuAuftYrb38zdAevI9c+Ksx0t88opyxWuOGdp95+bnud42Hk2y9R0wGgAVNxDbEREbjNQCCS43uODWNJNjcG5Gihqzbqc3Dn7gtkWhkVr31Di97uGluK0VkmeJMk4brmjqLmAC5sAOJyHmomt2opIvima48mXefTJccr8XEmbpnSuv97et4b30UdJXKp5Wy+enS9nVa32kRj+DC49XkNHk2/zXvB9s5CRJOY+xORDGu3mczcm7rcQOGYXM6HCKuo/g08r+u7Yf3OsPVWvCPZjXOH2sjIGGxLd8uJ7ww29Vx3NlnZKL9jG9I0HdG8LFtj8TSdRzB5dyhcJxh9FLb/kSv8Aeaf+XKcr9GuyH9Xerjg2HdhAyGSTtezFg4ixtwGpOQyUFtfhzXAvDSWuFpBbLPj+uipjHa3ut/b8Ey0mXWlqBIwPbo4X/wALKqHshtNFT08kVVIGfs4Lw9+j4iTukfiePhIGd7c1B1vtJfXkwYXE+WQkixG4A3QPkcSA1p5Xvz5Ltfk7fvggPaI1nb1D5CGgyENN83WAHutHxLa2YjYyKMtzBYw3Opu29z1zVfx3Zh7Z3NqZO1lbu77hkwe6HFrByF0psR7IiImwGTSdO5ZraT4N2NU52y443VDsXtGp3fK6gHVFrLDNVXGZB5WWg6Ym4sqqey1LSNmprs1jNcb6rAynJWCd8Ubg18gBOg187Xt4rntOnaRJsxArcgxBQ8bWn4XtPisohcE7SNpk/HiPVbLa7qqyCeKzMmKgFj/b+qKv/tJRQSfQSIi9I8kIiICEroftHdc/T/Cjmi178bKaxtwY0Sa2Nrc76DzVce8nM6qm+DVie0aG1eAx1sDon2B1Y+2bHcCOnAjiF8+yCWkqCCN2SJ5a5ugNjmOrXDjyIK+kYpb5Fcs9sWDgOjqm8fs5PnG75g+CY650M0bWz8ie2rgDWP3d73onXI3X6Fjj+E6HrYrBR+zerdYzyQ0wP/UeCfIH81UtncT7F+48/Zv8mu4O7uB/wuq7KwMqCWPAdIzMb7nWt0aCL2WmUm+TFTaW0aWH7DYaxwE9Y6Z3FseQ/wBtyr3geEUUQvT0guPvyRkO/ueLrPQ0bWEt3S0NDTvNDGsde9w2x3ri2dwNRqt4SNaLDTqSfmrlE/CM7uvlkjFOSODV6Let1EvrFiOI20K68T+DnzJeyZiOQ3gGniAd63jYX8lXds9paahgL6giR5v2cZ3d550yHAC9i7l1Wf8AfA4+irxwqlFY6se3tZH23XPO+I7C26xhybxPPMqHiohZoOVDC62veZKgOhhfcx7wIFs7CIHO2l3ceqvmyWMw0LQynZ2dspWmxLnDXfPE8jyIVpxkiaO2Vxm0/rgua4/Sk/asyc3J45tHHvb8r9Fm6jDUraNvSdRjutUTu3VaBVyEZiQMkB5tcxpH66KnzU/aG667huxUNXRQOn3myiOzXtOe4XFzQRo4WPHmpHAvZ/TU7g9xdK5pBbvWDQRx3Rqe9ZvHVPZuWaYWvsaHs32RbFTl9RG1zpbWa9oO60aXBGRN7+Sybbez9tSwOpHNppWjRoDWPHJwbof5lekVyhJaMzyU67j5UxTCahj3RyvfvNcWuBebXBscr5rVhw0tIJGS7T7U9i3zXqadu8632rBqbDJzRxNhYjuXG/3e8EjMHvIVD2no0w1S2iVggaRlI3xy+a2W0bmje3tL23Te/IWGq0sMweeRwEe+88m7x+S6DgXs6q32M8ggZyFnSd2mXmo1s7dqfZUqNspZeVoHI8+lklaR19V3Gg2Wpooey7MPBzcX+85x534eChsX2BgMbzAHNktdg3iW35G/PTxUvCytdQtnILlFPf6cqP8A48v9p+iKvsZd5Ed0REW080IiICOx1l4r/hLT6/5VWnerRtCfsT3t+apc5uDbgdeaz5nya8C4M7VWvafEHYfL/KGu8nAqepH55rHtFgramnkhPumRpAcOB+6SOIvZVwy2l7R86Re8LcRordspjrmlpBtLDp/MzTPnbQ9LKpVdI+CV0cg3XxuLXDqOXQ6jvWxvFpbKzIg+v0IuPNbEzz2j6DoMebNGHg6jMcjxCS4l1XLMDxrdAe34H6i/wuGo7xfxFlOSYoTxXqdOlknZ4nWW8Na+H6LXLinVaU2LDmqtJWk8VgdVLWsco8958j9FklxdaVRiRcLXt15KDdVLE6pXepOP7j+SapNoHsO6/MevevdVXMJ3wdfiB9Cq5NJdYmz5WKquJqXLNGJ3FK17RcP9Y1UDGQiUtiblGRa447jjxtw6ZcFftgNsTUnsZiC+12O/EBqD1Gq4c6clpjcbtOl+mluoW5s5iLopWuvZ0bmkZ2vY3Hgfqvn80Vis+s6eozY9fPwfTyKobI7bCrf2T2Bj7Ets64dbUZjI/wCVb10mn6K6ly9MLXmoYnm742OPMtaT6hbCKTk8RRNaLNaGjkAAPRe0RAEREAREQBERAEREBp4tT9pE5o1tcd4zVLkby/8AXgugKr49SbshcNH5+PH9dVTlna2X4a09EA1tipaBu81aJjW1SPsqJ4Zork5T7ZtnSHsqmN1AZIRzHwE8ssr9Aud0Et/dPFfUOJ0DJ4nRvF2vBBC+cNr9nZKGoMbr2+JjvxNJIB9CD1C0w+NGXIudmrQ1HZPLXfA+1zyP3XeHHpdT8FSR7ruCrwtI3r+f+VnoZy5u4fjYMurBw72/LuWnDleOtoyZ8E5Y7WTrqhYnTrTgc59w0FxAJNs8hqe5YzMvUWVP0eP+nc+0bpmXoBx4LWpK4NPvC4F+F87ZXHHNftNir2X3cw4Zg6d9lmydVUtpI2YujlrbN4UbzE6UWLWmxzF792ts1HvlWt2pzztfUBfgIVUdXS33c/Yuro5eu3g2DKCMhc3BDs8vyXmVxIBGTh+iFh7RO0VObL5XyjRhx+L0yzbKY3JFLHJGfeab55g8CD3i4X0pTTB7GvGjmhw8RdfK2z87RLuk2LtO9fUOCNtTwg69nH/4hZontbRry2rlP5N1ERWFAREQBERAEREAREQBERAFp4rS9pGQNRmO8cFuIoa2Snp7KQAm7ZbuKwbkpA0d7w8f83Wo4rLS0bZe1s2IZVDbY7LR18JYSGyNv2clr7p4gji02zC2+2zW3Tzfr/CTQqdnzPiWHTUczopmFrmkjo4cC0/eaeaxSnSRhs4Z5eh+q+j9ptm4a2ExzN5ljh8TDzafy0K4BtDgU1BOYphcG+48fBI3mDzzzHArRNbMtxowGXIPZkHZED7p4t7uI6dyxGRYmPDDY/A/Xn0I6g/nzXttM8nda0u6gZHiCDyIsVaqpLWylym96PQkTtFvRbPTkXcA0dTn5LHUUHZ5n3reS5OjVMyxOqwOq1Zha91v1tLHDI6J+84ttdzSBmWg+6CMxmgMD6zLILWfUuPG3cstRTlljfea8Xa4aEXsb8nAjMcFrObZAemu43IeCCD889QdF9R+yfbNuI0gDrCogAZK0cRb3ZAPwu9CCvllWLY/HJcOqI6qPNoduyMH3mkXLTwNxmDzHRAfXiLWw2uZPFHNGbslY17T/K4XHzWygCIiAIiIAiIgCIiAIiIAiIgIbaOH3Wv5Gx7j/lVwnVXasg32ObzHrw9VTN2xPMa96oyrnZpw1xo1JAs9K+2Z8F+bt1hkNiqPRf7JiOe/io3aXAYayAwzDI5tcPiY62TmngV6p5lIsfdWSyto+acdwaSkmdTzajNrho5p+Fw6G3hZbeyuKdm7snn3TkPX9efRdj2+2UbXQWFmzMuYnnnxaf5XehseC4DUROY4teC2SNxDgdQWmx8QQtE1szXOjpkmn604d6hsQhuseAYt2se6SA9uvHu/X0UhURm1911udju/3fD6qwrKZX0nTu/MLCJWSACUlrmgNDwN67Rk0PbqSBkCOGR0U/iNPcKCmpbnId/+RbJckmKecdk2JvvASOk3rEZua1tgDw9wFagGRvyJHfyWZ7Gj7w8M/l9ViLhwBPf9AgMQC9k8LWHIXWaKme74Wny/RUph2zUsr2taCXuIDWjUk8LID6F9idQ5+EQb33HSsHc2Q2V7ULsbgYoqKCnuCY2DfIyu85vPmSppAEREAREQBERAEREAREQBERAFV8ag3Zjyf7319fmrQonaKK8YdxafQ5H8lxa2izG9UV3dWjVBSYC06iNZmjWmacTrKRp5lHuFl7glPd1USKRKvcube1TZPtWmrgH2jB9qB99gHxAfib6juXQg7L9Zr8BCt3rkr7drR8vwTuY4OYSCOI/WYU1FtO61nNz5i3yINvNSftL2Z/ZKjfjFoJiS3+V2r2d3EdD0VYpY26uzV6rfJlctPRuVGMSSfCLf7vy3R5LG2imk+Im3U5fRZHVoAy93+nM+ZusP7YericruPDuTY0bMeFsHxvF7XsDc+im9n8CdPII4IHuNr55E+HzJVfhleTkd3uy9dV1r2J5VRDtTG+3fl+V1y650drHw2bGG+yWpkaRNKyBpyO4N59ulsmnhe57l0PZPYiloBeJpdJa3aPN3W424N8FZUXZWEREAREQBERAEREAREQBERAEREAWCug343N4kG3fqPVZ0QFMjWOVqlcYpdyTeHwv9HcfPXzUTUFZaWjZL2tmhOFqmot+vms1WbqFqJ7FVlqROQ1J8SttpVdhq7cVJ0s19V0mcuTX2swRtZTPhNt74oyeD2g7p9SO4lfPj4nNJa4EEEgg5EEZEEc19NNcucbZ7KB05nYLNfbf/AK+fiLeS7m+32cVj7uUcwhgJ4KYoMILlaaHAQOCnKTCeiism/R1OLXsrtHgY5K6+z+n7Oti5HeHmwr1Fhtgt7BW9nUwu/wC40f3Hd/NRL5RNLhnVERFrMAREQBERAEREAREQBERAEREAREQBERAamKQb8bhxGY7wqo4XCuyqWIQ7kjm8L3HcVVlXyX4X8EJVDJVav1KuFdFqq3WUFyVko2SRlNML5qdoKkKBloCOqyUshBsieiGtlwY0HU/ksnYh2RGR5qOw+Q2/XzUmxxXXsj0YmYSwaBe/3cBotyN4KzFT2odzI50FlpTNsQ7iCD5G6lpFEVZsVD4C5OmtNwDzX6sVKbsb/S35LKtx5wREQBERAEREAREQBERAEREAREQBERAFB7RxZtd3g/MfmpxaONQ70R/ls7y19Lrm1tHcPVIqkzbtUY+LP/2pYjIrSkGaxWbpNUU4OoC/P3Ywn4c+8/VSMRWwwDkiIbI6Gja06HzW52VtD5rO9oK8cFKWiG9moZN0+8LfLzWcTL0dLEXC1JKa2cf9pOXgeCnZOzO9yjawXI6m3msoqOByI1B1WXDYe0qYhwDg49zfePyUe2S3pbOgxNs0DkAPIL2iLcecEREAREQBERAEREAREQBERAEREAREQBYK3+G/+k/JfqKH6JXsqB08FrSIix2b0emaLMxEUIM9OXlfqIQFiRFJBFYr/Eb3FTGyP/E//m75tRFOP6ycn+Mu6Ii2GAIiIAiIgCIiAIiID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2531" name="AutoShape 12" descr="Resultado de imagen para estacion topografic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22535" name="22534 Grupo"/>
          <p:cNvGrpSpPr/>
          <p:nvPr/>
        </p:nvGrpSpPr>
        <p:grpSpPr>
          <a:xfrm>
            <a:off x="414992" y="1124744"/>
            <a:ext cx="2428816" cy="1789146"/>
            <a:chOff x="323528" y="980728"/>
            <a:chExt cx="2428816" cy="1789146"/>
          </a:xfrm>
        </p:grpSpPr>
        <p:pic>
          <p:nvPicPr>
            <p:cNvPr id="22532" name="Picture 4" descr="Resultado de imagen para gps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196752"/>
              <a:ext cx="838200" cy="111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534" name="22533 Grupo"/>
            <p:cNvGrpSpPr/>
            <p:nvPr/>
          </p:nvGrpSpPr>
          <p:grpSpPr>
            <a:xfrm>
              <a:off x="1115616" y="980728"/>
              <a:ext cx="1636728" cy="1789146"/>
              <a:chOff x="1115616" y="980728"/>
              <a:chExt cx="1636728" cy="1789146"/>
            </a:xfrm>
          </p:grpSpPr>
          <p:pic>
            <p:nvPicPr>
              <p:cNvPr id="22530" name="Picture 2" descr="http://mco-s2-p.mlstatic.com/computadores-20216-MCO20186894286_102014-Y.jp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5616" y="980728"/>
                <a:ext cx="982591" cy="9825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538" name="Picture 10" descr="Android Handheld Empresarial PDA BM-170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6670" y="1916832"/>
                <a:ext cx="853042" cy="853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542" name="Picture 14" descr="http://www.gisiberica.com/estaciones%20totales/LEICA%20BUILDER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6804" y="1336479"/>
                <a:ext cx="825540" cy="825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2539" name="22538 Grupo"/>
          <p:cNvGrpSpPr/>
          <p:nvPr/>
        </p:nvGrpSpPr>
        <p:grpSpPr>
          <a:xfrm>
            <a:off x="2627785" y="2306036"/>
            <a:ext cx="1247349" cy="946349"/>
            <a:chOff x="2627785" y="2306036"/>
            <a:chExt cx="1247349" cy="946349"/>
          </a:xfrm>
        </p:grpSpPr>
        <p:sp>
          <p:nvSpPr>
            <p:cNvPr id="14" name="50 Rectángulo"/>
            <p:cNvSpPr/>
            <p:nvPr/>
          </p:nvSpPr>
          <p:spPr>
            <a:xfrm rot="2585923">
              <a:off x="2750980" y="2442948"/>
              <a:ext cx="11241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b="1" dirty="0">
                  <a:solidFill>
                    <a:schemeClr val="accent3"/>
                  </a:solidFill>
                </a:rPr>
                <a:t>Hardware</a:t>
              </a:r>
            </a:p>
          </p:txBody>
        </p:sp>
        <p:cxnSp>
          <p:nvCxnSpPr>
            <p:cNvPr id="43" name="48 Conector recto de flecha"/>
            <p:cNvCxnSpPr/>
            <p:nvPr/>
          </p:nvCxnSpPr>
          <p:spPr>
            <a:xfrm flipH="1" flipV="1">
              <a:off x="2627785" y="2306036"/>
              <a:ext cx="931665" cy="94634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22544" name="Picture 16" descr="https://guiaclasificadoscolombia.com/wp-content/uploads/2015/09/software3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45" y="1049592"/>
            <a:ext cx="1514991" cy="101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Picture 18" descr="https://encrypted-tbn0.gstatic.com/images?q=tbn:ANd9GcTPsX5KpaLg8eUixTJPOmtmgRnpe8fJWn_pn2JAQm0AmhF-mxWOxw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680" y="5805264"/>
            <a:ext cx="1375344" cy="91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9181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 rot="16200000">
            <a:off x="7586910" y="2710551"/>
            <a:ext cx="2367281" cy="365760"/>
          </a:xfrm>
        </p:spPr>
        <p:txBody>
          <a:bodyPr/>
          <a:lstStyle/>
          <a:p>
            <a:pPr algn="ctr"/>
            <a:r>
              <a:rPr lang="es-CO" dirty="0" smtClean="0"/>
              <a:t>Sistema de Información </a:t>
            </a:r>
            <a:r>
              <a:rPr lang="es-CO" dirty="0" err="1" smtClean="0"/>
              <a:t>Geografica</a:t>
            </a:r>
            <a:r>
              <a:rPr lang="es-CO" dirty="0" smtClean="0"/>
              <a:t> "</a:t>
            </a:r>
            <a:r>
              <a:rPr lang="es-CO" dirty="0" err="1" smtClean="0"/>
              <a:t>SIGlagranja</a:t>
            </a:r>
            <a:r>
              <a:rPr lang="es-CO" dirty="0" smtClean="0"/>
              <a:t>"</a:t>
            </a:r>
            <a:endParaRPr lang="es-CO" dirty="0"/>
          </a:p>
        </p:txBody>
      </p:sp>
      <p:pic>
        <p:nvPicPr>
          <p:cNvPr id="23" name="Picture 4" descr="F:\exp_mañana\3 capa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6165304"/>
            <a:ext cx="683568" cy="6926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3" r="4055" b="9593"/>
          <a:stretch/>
        </p:blipFill>
        <p:spPr>
          <a:xfrm>
            <a:off x="189543" y="2818554"/>
            <a:ext cx="1031164" cy="1230003"/>
          </a:xfrm>
          <a:prstGeom prst="rect">
            <a:avLst/>
          </a:prstGeom>
        </p:spPr>
      </p:pic>
      <p:pic>
        <p:nvPicPr>
          <p:cNvPr id="7" name="Imagen 5"/>
          <p:cNvPicPr>
            <a:picLocks noChangeAspect="1"/>
          </p:cNvPicPr>
          <p:nvPr/>
        </p:nvPicPr>
        <p:blipFill rotWithShape="1">
          <a:blip r:embed="rId4"/>
          <a:srcRect t="4227" r="6736" b="6926"/>
          <a:stretch/>
        </p:blipFill>
        <p:spPr>
          <a:xfrm>
            <a:off x="1979712" y="1772816"/>
            <a:ext cx="2561902" cy="3727767"/>
          </a:xfrm>
          <a:prstGeom prst="rect">
            <a:avLst/>
          </a:prstGeom>
        </p:spPr>
      </p:pic>
      <p:sp>
        <p:nvSpPr>
          <p:cNvPr id="8" name="Flecha derecha 6"/>
          <p:cNvSpPr/>
          <p:nvPr/>
        </p:nvSpPr>
        <p:spPr>
          <a:xfrm>
            <a:off x="1439382" y="3309331"/>
            <a:ext cx="317523" cy="248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Igual que 7"/>
          <p:cNvSpPr/>
          <p:nvPr/>
        </p:nvSpPr>
        <p:spPr>
          <a:xfrm>
            <a:off x="4758670" y="3170434"/>
            <a:ext cx="382833" cy="43992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pic>
        <p:nvPicPr>
          <p:cNvPr id="10" name="Imagen 8"/>
          <p:cNvPicPr>
            <a:picLocks noChangeAspect="1"/>
          </p:cNvPicPr>
          <p:nvPr/>
        </p:nvPicPr>
        <p:blipFill rotWithShape="1">
          <a:blip r:embed="rId5"/>
          <a:srcRect l="22033" t="5736" r="22506" b="7440"/>
          <a:stretch/>
        </p:blipFill>
        <p:spPr>
          <a:xfrm>
            <a:off x="5148064" y="1746207"/>
            <a:ext cx="3024335" cy="3846727"/>
          </a:xfrm>
          <a:prstGeom prst="rect">
            <a:avLst/>
          </a:prstGeom>
          <a:noFill/>
          <a:ln>
            <a:noFill/>
          </a:ln>
          <a:effectLst>
            <a:softEdge rad="112500"/>
          </a:effectLst>
        </p:spPr>
      </p:pic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-170148" y="404664"/>
            <a:ext cx="8460431" cy="565751"/>
          </a:xfrm>
        </p:spPr>
        <p:txBody>
          <a:bodyPr>
            <a:noAutofit/>
          </a:bodyPr>
          <a:lstStyle/>
          <a:p>
            <a:pPr algn="ctr"/>
            <a:r>
              <a:rPr lang="es-CO" sz="36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EDITOR DE TEXTO (SUBLIME TEXT 3)</a:t>
            </a:r>
            <a:endParaRPr lang="es-CO" sz="3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09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F:\exp_mañana\3 capa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6165304"/>
            <a:ext cx="683568" cy="6926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3 Marcador de pie de página"/>
          <p:cNvSpPr>
            <a:spLocks noGrp="1"/>
          </p:cNvSpPr>
          <p:nvPr>
            <p:ph type="ftr" sz="quarter" idx="11"/>
          </p:nvPr>
        </p:nvSpPr>
        <p:spPr>
          <a:xfrm rot="16200000">
            <a:off x="7586910" y="2710551"/>
            <a:ext cx="2367281" cy="365760"/>
          </a:xfrm>
        </p:spPr>
        <p:txBody>
          <a:bodyPr/>
          <a:lstStyle/>
          <a:p>
            <a:pPr algn="ctr"/>
            <a:r>
              <a:rPr lang="es-CO" dirty="0" smtClean="0"/>
              <a:t>Sistema de Información </a:t>
            </a:r>
            <a:r>
              <a:rPr lang="es-CO" dirty="0" err="1" smtClean="0"/>
              <a:t>Geografica</a:t>
            </a:r>
            <a:r>
              <a:rPr lang="es-CO" dirty="0" smtClean="0"/>
              <a:t> "</a:t>
            </a:r>
            <a:r>
              <a:rPr lang="es-CO" dirty="0" err="1" smtClean="0"/>
              <a:t>SIGlagranja</a:t>
            </a:r>
            <a:r>
              <a:rPr lang="es-CO" dirty="0" smtClean="0"/>
              <a:t>"</a:t>
            </a:r>
            <a:endParaRPr lang="es-CO" dirty="0"/>
          </a:p>
        </p:txBody>
      </p:sp>
      <p:pic>
        <p:nvPicPr>
          <p:cNvPr id="3074" name="Picture 2" descr="http://www.ejemplos.co/wp-content/uploads/2015/05/Existen-preguntas-abiertas-y-cerrad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12776"/>
            <a:ext cx="5256584" cy="388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099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F:\exp_mañana\3 capa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6165304"/>
            <a:ext cx="683568" cy="6926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3 Marcador de pie de página"/>
          <p:cNvSpPr>
            <a:spLocks noGrp="1"/>
          </p:cNvSpPr>
          <p:nvPr>
            <p:ph type="ftr" sz="quarter" idx="11"/>
          </p:nvPr>
        </p:nvSpPr>
        <p:spPr>
          <a:xfrm rot="16200000">
            <a:off x="7586910" y="2710551"/>
            <a:ext cx="2367281" cy="365760"/>
          </a:xfrm>
        </p:spPr>
        <p:txBody>
          <a:bodyPr/>
          <a:lstStyle/>
          <a:p>
            <a:pPr algn="ctr"/>
            <a:r>
              <a:rPr lang="es-CO" dirty="0" smtClean="0"/>
              <a:t>Sistema de Información </a:t>
            </a:r>
            <a:r>
              <a:rPr lang="es-CO" dirty="0" err="1" smtClean="0"/>
              <a:t>Geografica</a:t>
            </a:r>
            <a:r>
              <a:rPr lang="es-CO" dirty="0" smtClean="0"/>
              <a:t> "</a:t>
            </a:r>
            <a:r>
              <a:rPr lang="es-CO" dirty="0" err="1" smtClean="0"/>
              <a:t>SIGlagranja</a:t>
            </a:r>
            <a:r>
              <a:rPr lang="es-CO" dirty="0" smtClean="0"/>
              <a:t>"</a:t>
            </a:r>
            <a:endParaRPr lang="es-CO" dirty="0"/>
          </a:p>
        </p:txBody>
      </p:sp>
      <p:sp>
        <p:nvSpPr>
          <p:cNvPr id="3" name="2 CuadroTexto"/>
          <p:cNvSpPr txBox="1"/>
          <p:nvPr/>
        </p:nvSpPr>
        <p:spPr>
          <a:xfrm>
            <a:off x="1043608" y="2630815"/>
            <a:ext cx="66442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000" b="1" dirty="0" smtClean="0">
                <a:latin typeface="+mj-lt"/>
              </a:rPr>
              <a:t>GRACIAS POR SU ATENCION</a:t>
            </a:r>
            <a:endParaRPr lang="es-CO" sz="4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275305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:\exp_mañana\3 capa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6165304"/>
            <a:ext cx="683568" cy="6926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 rot="16200000">
            <a:off x="7586910" y="2629561"/>
            <a:ext cx="2367281" cy="365760"/>
          </a:xfrm>
        </p:spPr>
        <p:txBody>
          <a:bodyPr/>
          <a:lstStyle/>
          <a:p>
            <a:pPr algn="ctr"/>
            <a:r>
              <a:rPr lang="es-CO" dirty="0" smtClean="0">
                <a:solidFill>
                  <a:schemeClr val="bg1"/>
                </a:solidFill>
              </a:rPr>
              <a:t>Sistema de Información </a:t>
            </a:r>
            <a:r>
              <a:rPr lang="es-CO" dirty="0" err="1" smtClean="0">
                <a:solidFill>
                  <a:schemeClr val="bg1"/>
                </a:solidFill>
              </a:rPr>
              <a:t>Geografica</a:t>
            </a:r>
            <a:r>
              <a:rPr lang="es-CO" dirty="0" smtClean="0">
                <a:solidFill>
                  <a:schemeClr val="bg1"/>
                </a:solidFill>
              </a:rPr>
              <a:t> "</a:t>
            </a:r>
            <a:r>
              <a:rPr lang="es-CO" dirty="0" err="1" smtClean="0">
                <a:solidFill>
                  <a:schemeClr val="bg1"/>
                </a:solidFill>
              </a:rPr>
              <a:t>SIGlagranja</a:t>
            </a:r>
            <a:r>
              <a:rPr lang="es-CO" dirty="0" smtClean="0">
                <a:solidFill>
                  <a:schemeClr val="bg1"/>
                </a:solidFill>
              </a:rPr>
              <a:t>"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0" name="2 Marcador de contenido"/>
          <p:cNvSpPr txBox="1">
            <a:spLocks/>
          </p:cNvSpPr>
          <p:nvPr/>
        </p:nvSpPr>
        <p:spPr>
          <a:xfrm>
            <a:off x="2988212" y="1052736"/>
            <a:ext cx="5256196" cy="4824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CO" sz="1600" dirty="0" smtClean="0"/>
              <a:t>Los mapas fueron las primeras formas de expresión grafica de los pueblos, tribus cuyas subsistencia dependía fundamentalmente de la caza y de la pesca.</a:t>
            </a:r>
          </a:p>
          <a:p>
            <a:pPr marL="0" indent="0" algn="just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CO" sz="1600" dirty="0" smtClean="0"/>
              <a:t>De todos es conocida la habilidad de los aztecas e incas en América y otros pueblos del Asia en la elaboración de rudimentarios mapas.</a:t>
            </a:r>
          </a:p>
          <a:p>
            <a:pPr marL="0" indent="0" algn="just">
              <a:lnSpc>
                <a:spcPct val="170000"/>
              </a:lnSpc>
              <a:buFont typeface="Arial" panose="020B0604020202020204" pitchFamily="34" charset="0"/>
              <a:buNone/>
            </a:pPr>
            <a:endParaRPr lang="es-CO" sz="1600" dirty="0" smtClean="0"/>
          </a:p>
          <a:p>
            <a:pPr marL="0" indent="0" algn="just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CO" sz="1600" dirty="0" smtClean="0"/>
              <a:t>Los griegos fueron los que sentaron las bases y establecieron los principios sobre los cuales se fundamenta la cartografía, definieron los polos y el ecuador terrestre calcularon la circunferencia terrestre con notable precisión, idearon el sistema de latitud y longitud.</a:t>
            </a:r>
            <a:endParaRPr lang="es-CO" sz="1600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47" y="1340768"/>
            <a:ext cx="2641421" cy="205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09" y="4338588"/>
            <a:ext cx="2664296" cy="225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1 Título"/>
          <p:cNvSpPr txBox="1">
            <a:spLocks/>
          </p:cNvSpPr>
          <p:nvPr/>
        </p:nvSpPr>
        <p:spPr>
          <a:xfrm>
            <a:off x="539552" y="188640"/>
            <a:ext cx="7405468" cy="7180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4000" b="1" dirty="0" smtClean="0">
                <a:latin typeface="Cambria" panose="02040503050406030204" pitchFamily="18" charset="0"/>
              </a:rPr>
              <a:t>GENERALIDADES</a:t>
            </a:r>
            <a:endParaRPr lang="es-CO" sz="40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20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 rot="16200000">
            <a:off x="7586910" y="2710551"/>
            <a:ext cx="2367281" cy="365760"/>
          </a:xfrm>
        </p:spPr>
        <p:txBody>
          <a:bodyPr/>
          <a:lstStyle/>
          <a:p>
            <a:pPr algn="ctr"/>
            <a:r>
              <a:rPr lang="es-CO" dirty="0" smtClean="0"/>
              <a:t>Sistema de Información </a:t>
            </a:r>
            <a:r>
              <a:rPr lang="es-CO" dirty="0" err="1" smtClean="0"/>
              <a:t>Geografica</a:t>
            </a:r>
            <a:r>
              <a:rPr lang="es-CO" dirty="0" smtClean="0"/>
              <a:t> "</a:t>
            </a:r>
            <a:r>
              <a:rPr lang="es-CO" dirty="0" err="1" smtClean="0"/>
              <a:t>SIGlagranja</a:t>
            </a:r>
            <a:r>
              <a:rPr lang="es-CO" dirty="0" smtClean="0"/>
              <a:t>"</a:t>
            </a:r>
            <a:endParaRPr lang="es-CO" dirty="0"/>
          </a:p>
        </p:txBody>
      </p:sp>
      <p:pic>
        <p:nvPicPr>
          <p:cNvPr id="23" name="Picture 4" descr="F:\exp_mañana\3 capa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6165304"/>
            <a:ext cx="683568" cy="6926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lh5.googleusercontent.com/5_8P1q2xSeNb4_pJ5jEi7vsEJDfMYDIl8zInt_WAvMYMgea_wQHs0lsffiV5wpUiGYxZWq7lEU36XMy9Em9e4pPvHCixjFbUbdve2pt5JBE4-t-TZTmCqb6RBxBdbsxqitTRvU9xrA5f4wY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8199977" cy="66524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92393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 rot="16200000">
            <a:off x="7586910" y="2710551"/>
            <a:ext cx="2367281" cy="365760"/>
          </a:xfrm>
        </p:spPr>
        <p:txBody>
          <a:bodyPr/>
          <a:lstStyle/>
          <a:p>
            <a:pPr algn="ctr"/>
            <a:r>
              <a:rPr lang="es-CO" dirty="0" smtClean="0"/>
              <a:t>Sistema de Información </a:t>
            </a:r>
            <a:r>
              <a:rPr lang="es-CO" dirty="0" err="1" smtClean="0"/>
              <a:t>Geografica</a:t>
            </a:r>
            <a:r>
              <a:rPr lang="es-CO" dirty="0" smtClean="0"/>
              <a:t> "</a:t>
            </a:r>
            <a:r>
              <a:rPr lang="es-CO" dirty="0" err="1" smtClean="0"/>
              <a:t>SIGlagranja</a:t>
            </a:r>
            <a:r>
              <a:rPr lang="es-CO" dirty="0" smtClean="0"/>
              <a:t>"</a:t>
            </a:r>
            <a:endParaRPr lang="es-CO" dirty="0"/>
          </a:p>
        </p:txBody>
      </p:sp>
      <p:pic>
        <p:nvPicPr>
          <p:cNvPr id="23" name="Picture 4" descr="F:\exp_mañana\3 capa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6165304"/>
            <a:ext cx="683568" cy="6926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5.googleusercontent.com/x8IbH0Px9UgX5zlC_xdIiLmvV5DPPPdfF5zGB0CzhM8KNwoltvG4eW2f2vfPT39DGqUVicGYGDE1EsML41a7sXX5PtcctWpDb4uoqMjdg1-8F02PIAHCD34syGMTW3ltCcBAEbTKDyqIvni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2"/>
            <a:ext cx="8280920" cy="66179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48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476672"/>
            <a:ext cx="7620000" cy="1143000"/>
          </a:xfrm>
        </p:spPr>
        <p:txBody>
          <a:bodyPr/>
          <a:lstStyle/>
          <a:p>
            <a:pPr algn="ctr"/>
            <a:r>
              <a:rPr lang="es-CO" sz="3600" b="1" dirty="0">
                <a:solidFill>
                  <a:schemeClr val="tx1"/>
                </a:solidFill>
                <a:latin typeface="Cambria" panose="02040503050406030204" pitchFamily="18" charset="0"/>
              </a:rPr>
              <a:t>RECORRIDO HISTORICO</a:t>
            </a:r>
            <a:r>
              <a:rPr lang="es-CO" sz="3600" dirty="0">
                <a:solidFill>
                  <a:schemeClr val="tx1"/>
                </a:solidFill>
                <a:latin typeface="Cambria" panose="02040503050406030204" pitchFamily="18" charset="0"/>
              </a:rPr>
              <a:t/>
            </a:r>
            <a:br>
              <a:rPr lang="es-CO" sz="36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endParaRPr lang="es-CO" sz="3600" dirty="0">
              <a:solidFill>
                <a:schemeClr val="tx1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CO" sz="2400" b="1" dirty="0">
                <a:latin typeface="Cambria" panose="02040503050406030204" pitchFamily="18" charset="0"/>
              </a:rPr>
              <a:t>60´s</a:t>
            </a:r>
            <a:r>
              <a:rPr lang="es-CO" sz="2400" dirty="0">
                <a:latin typeface="Cambria" panose="02040503050406030204" pitchFamily="18" charset="0"/>
              </a:rPr>
              <a:t> – Nace el primer SIG llamado </a:t>
            </a:r>
            <a:r>
              <a:rPr lang="es-CO" sz="2400" b="1" u="sng" dirty="0">
                <a:latin typeface="Cambria" panose="02040503050406030204" pitchFamily="18" charset="0"/>
              </a:rPr>
              <a:t>CGIS</a:t>
            </a:r>
            <a:r>
              <a:rPr lang="es-CO" sz="2400" dirty="0">
                <a:latin typeface="Cambria" panose="02040503050406030204" pitchFamily="18" charset="0"/>
              </a:rPr>
              <a:t> desarrollado por Roger </a:t>
            </a:r>
            <a:r>
              <a:rPr lang="es-CO" sz="2400" dirty="0" err="1">
                <a:latin typeface="Cambria" panose="02040503050406030204" pitchFamily="18" charset="0"/>
              </a:rPr>
              <a:t>Tomlinson</a:t>
            </a:r>
            <a:r>
              <a:rPr lang="es-CO" sz="2400" dirty="0">
                <a:latin typeface="Cambria" panose="02040503050406030204" pitchFamily="18" charset="0"/>
              </a:rPr>
              <a:t> al cual se le llamo “El Padre del SIG”</a:t>
            </a:r>
          </a:p>
          <a:p>
            <a:pPr algn="just"/>
            <a:r>
              <a:rPr lang="es-CO" sz="2400" b="1" dirty="0">
                <a:latin typeface="Cambria" panose="02040503050406030204" pitchFamily="18" charset="0"/>
              </a:rPr>
              <a:t>64</a:t>
            </a:r>
            <a:r>
              <a:rPr lang="es-CO" sz="2400" dirty="0">
                <a:latin typeface="Cambria" panose="02040503050406030204" pitchFamily="18" charset="0"/>
              </a:rPr>
              <a:t> – Nace la primera aplicación que permite crear mapas tipo vectorial con puntos, líneas y áreas, llamada </a:t>
            </a:r>
            <a:r>
              <a:rPr lang="es-CO" sz="2400" b="1" u="sng" dirty="0">
                <a:latin typeface="Cambria" panose="02040503050406030204" pitchFamily="18" charset="0"/>
              </a:rPr>
              <a:t>SYMAP</a:t>
            </a:r>
          </a:p>
          <a:p>
            <a:pPr algn="just"/>
            <a:r>
              <a:rPr lang="es-CO" sz="2400" b="1" dirty="0">
                <a:latin typeface="Cambria" panose="02040503050406030204" pitchFamily="18" charset="0"/>
              </a:rPr>
              <a:t>69</a:t>
            </a:r>
            <a:r>
              <a:rPr lang="es-CO" sz="2400" dirty="0">
                <a:latin typeface="Cambria" panose="02040503050406030204" pitchFamily="18" charset="0"/>
              </a:rPr>
              <a:t> – Se crea una versión mejorada de SYMAP que permitía crear mapas tipo </a:t>
            </a:r>
            <a:r>
              <a:rPr lang="es-CO" sz="2400" dirty="0" err="1">
                <a:latin typeface="Cambria" panose="02040503050406030204" pitchFamily="18" charset="0"/>
              </a:rPr>
              <a:t>ráster</a:t>
            </a:r>
            <a:r>
              <a:rPr lang="es-CO" sz="2400" dirty="0">
                <a:latin typeface="Cambria" panose="02040503050406030204" pitchFamily="18" charset="0"/>
              </a:rPr>
              <a:t>, se llamo </a:t>
            </a:r>
            <a:r>
              <a:rPr lang="es-CO" sz="2400" b="1" u="sng" dirty="0">
                <a:latin typeface="Cambria" panose="02040503050406030204" pitchFamily="18" charset="0"/>
              </a:rPr>
              <a:t>GRID</a:t>
            </a:r>
          </a:p>
          <a:p>
            <a:pPr algn="just"/>
            <a:endParaRPr lang="es-CO" sz="2400" b="1" u="sng" dirty="0">
              <a:latin typeface="Cambria" panose="02040503050406030204" pitchFamily="18" charset="0"/>
            </a:endParaRPr>
          </a:p>
          <a:p>
            <a:pPr algn="just"/>
            <a:r>
              <a:rPr lang="es-CO" sz="2400" dirty="0">
                <a:latin typeface="Cambria" panose="02040503050406030204" pitchFamily="18" charset="0"/>
              </a:rPr>
              <a:t>A partir de este momento se impulsa la investigación y el desarrollo de SIG  a gran escala</a:t>
            </a:r>
          </a:p>
          <a:p>
            <a:endParaRPr lang="es-CO" sz="24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 dirty="0" smtClean="0"/>
              <a:t>Sistema de Información </a:t>
            </a:r>
            <a:r>
              <a:rPr lang="es-CO" dirty="0" err="1" smtClean="0"/>
              <a:t>Geografica</a:t>
            </a:r>
            <a:r>
              <a:rPr lang="es-CO" dirty="0" smtClean="0"/>
              <a:t> "</a:t>
            </a:r>
            <a:r>
              <a:rPr lang="es-CO" dirty="0" err="1" smtClean="0"/>
              <a:t>SIGlagranja</a:t>
            </a:r>
            <a:r>
              <a:rPr lang="es-CO" dirty="0" smtClean="0"/>
              <a:t>"</a:t>
            </a:r>
            <a:endParaRPr lang="es-CO" dirty="0"/>
          </a:p>
        </p:txBody>
      </p:sp>
      <p:pic>
        <p:nvPicPr>
          <p:cNvPr id="23" name="Picture 4" descr="F:\exp_mañana\3 capa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6165304"/>
            <a:ext cx="683568" cy="6926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48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6632"/>
            <a:ext cx="7620000" cy="1143000"/>
          </a:xfrm>
        </p:spPr>
        <p:txBody>
          <a:bodyPr/>
          <a:lstStyle/>
          <a:p>
            <a:pPr algn="ctr"/>
            <a:r>
              <a:rPr lang="es-CO" sz="3600" b="1" dirty="0">
                <a:solidFill>
                  <a:schemeClr val="tx1"/>
                </a:solidFill>
                <a:latin typeface="Cambria" panose="02040503050406030204" pitchFamily="18" charset="0"/>
              </a:rPr>
              <a:t>LÍNEA DE TIEMPO DE LOS SIG</a:t>
            </a:r>
            <a:r>
              <a:rPr lang="es-CO" sz="3600" dirty="0">
                <a:solidFill>
                  <a:schemeClr val="tx1"/>
                </a:solidFill>
                <a:latin typeface="Cambria" panose="02040503050406030204" pitchFamily="18" charset="0"/>
              </a:rPr>
              <a:t/>
            </a:r>
            <a:br>
              <a:rPr lang="es-CO" sz="36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endParaRPr lang="es-CO" sz="3600" dirty="0">
              <a:solidFill>
                <a:schemeClr val="tx1"/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 dirty="0" smtClean="0"/>
              <a:t>Sistema de Información </a:t>
            </a:r>
            <a:r>
              <a:rPr lang="es-CO" dirty="0" err="1" smtClean="0"/>
              <a:t>Geografica</a:t>
            </a:r>
            <a:r>
              <a:rPr lang="es-CO" dirty="0" smtClean="0"/>
              <a:t> "</a:t>
            </a:r>
            <a:r>
              <a:rPr lang="es-CO" dirty="0" err="1" smtClean="0"/>
              <a:t>SIGlagranja</a:t>
            </a:r>
            <a:r>
              <a:rPr lang="es-CO" dirty="0" smtClean="0"/>
              <a:t>"</a:t>
            </a:r>
            <a:endParaRPr lang="es-CO" dirty="0"/>
          </a:p>
        </p:txBody>
      </p:sp>
      <p:pic>
        <p:nvPicPr>
          <p:cNvPr id="23" name="Picture 4" descr="F:\exp_mañana\3 capa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6165304"/>
            <a:ext cx="683568" cy="6926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volaya.github.io/libro-sig/img/Etapas_histor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095220"/>
            <a:ext cx="8136904" cy="551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615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 dirty="0" smtClean="0"/>
              <a:t>Sistema de Información </a:t>
            </a:r>
            <a:r>
              <a:rPr lang="es-CO" dirty="0" err="1" smtClean="0"/>
              <a:t>Geografica</a:t>
            </a:r>
            <a:r>
              <a:rPr lang="es-CO" dirty="0" smtClean="0"/>
              <a:t> "</a:t>
            </a:r>
            <a:r>
              <a:rPr lang="es-CO" dirty="0" err="1" smtClean="0"/>
              <a:t>SIGlagranja</a:t>
            </a:r>
            <a:r>
              <a:rPr lang="es-CO" dirty="0" smtClean="0"/>
              <a:t>"</a:t>
            </a:r>
            <a:endParaRPr lang="es-CO" dirty="0"/>
          </a:p>
        </p:txBody>
      </p:sp>
      <p:pic>
        <p:nvPicPr>
          <p:cNvPr id="23" name="Picture 4" descr="F:\exp_mañana\3 capa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6165304"/>
            <a:ext cx="683568" cy="6926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5 Marcador de contenido"/>
          <p:cNvSpPr txBox="1">
            <a:spLocks/>
          </p:cNvSpPr>
          <p:nvPr/>
        </p:nvSpPr>
        <p:spPr>
          <a:xfrm>
            <a:off x="1259632" y="1273041"/>
            <a:ext cx="6995120" cy="500141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b="1" dirty="0" smtClean="0">
                <a:latin typeface="Cambria" panose="02040503050406030204" pitchFamily="18" charset="0"/>
              </a:rPr>
              <a:t>1999</a:t>
            </a:r>
            <a:r>
              <a:rPr lang="es-CO" dirty="0" smtClean="0">
                <a:latin typeface="Cambria" panose="02040503050406030204" pitchFamily="18" charset="0"/>
              </a:rPr>
              <a:t>: Se envía los primeros satélites con mayor resolución espacial-IKONOS, 90 cm.</a:t>
            </a:r>
          </a:p>
          <a:p>
            <a:pPr algn="just"/>
            <a:endParaRPr lang="es-CO" dirty="0" smtClean="0">
              <a:latin typeface="Cambria" panose="02040503050406030204" pitchFamily="18" charset="0"/>
            </a:endParaRPr>
          </a:p>
          <a:p>
            <a:pPr algn="just"/>
            <a:r>
              <a:rPr lang="es-CO" b="1" dirty="0" smtClean="0">
                <a:latin typeface="Cambria" panose="02040503050406030204" pitchFamily="18" charset="0"/>
              </a:rPr>
              <a:t>2000: </a:t>
            </a:r>
            <a:r>
              <a:rPr lang="es-CO" dirty="0" smtClean="0">
                <a:latin typeface="Cambria" panose="02040503050406030204" pitchFamily="18" charset="0"/>
              </a:rPr>
              <a:t>Existen un millón de usuario en GIS. </a:t>
            </a:r>
          </a:p>
          <a:p>
            <a:pPr algn="just"/>
            <a:endParaRPr lang="es-CO" dirty="0" smtClean="0">
              <a:latin typeface="Cambria" panose="02040503050406030204" pitchFamily="18" charset="0"/>
            </a:endParaRPr>
          </a:p>
          <a:p>
            <a:pPr algn="just"/>
            <a:r>
              <a:rPr lang="es-CO" b="1" dirty="0" smtClean="0">
                <a:latin typeface="Cambria" panose="02040503050406030204" pitchFamily="18" charset="0"/>
              </a:rPr>
              <a:t>2005: </a:t>
            </a:r>
            <a:r>
              <a:rPr lang="es-CO" dirty="0" smtClean="0">
                <a:latin typeface="Cambria" panose="02040503050406030204" pitchFamily="18" charset="0"/>
              </a:rPr>
              <a:t>Web-Gis , acceso a los datos espaciales, así como la cartografía avanzada y análisis espacial a través de Internet.</a:t>
            </a:r>
          </a:p>
          <a:p>
            <a:pPr algn="just"/>
            <a:endParaRPr lang="es-CO" dirty="0" smtClean="0">
              <a:latin typeface="Cambria" panose="02040503050406030204" pitchFamily="18" charset="0"/>
            </a:endParaRPr>
          </a:p>
          <a:p>
            <a:pPr algn="just"/>
            <a:endParaRPr lang="es-CO" dirty="0" smtClean="0">
              <a:latin typeface="Cambria" panose="02040503050406030204" pitchFamily="18" charset="0"/>
            </a:endParaRPr>
          </a:p>
          <a:p>
            <a:pPr algn="just"/>
            <a:r>
              <a:rPr lang="es-CO" b="1" dirty="0" smtClean="0">
                <a:latin typeface="Cambria" panose="02040503050406030204" pitchFamily="18" charset="0"/>
              </a:rPr>
              <a:t>2005-Google </a:t>
            </a:r>
            <a:r>
              <a:rPr lang="es-CO" b="1" dirty="0" err="1" smtClean="0">
                <a:latin typeface="Cambria" panose="02040503050406030204" pitchFamily="18" charset="0"/>
              </a:rPr>
              <a:t>Earth</a:t>
            </a:r>
            <a:r>
              <a:rPr lang="es-CO" b="1" dirty="0" smtClean="0">
                <a:latin typeface="Cambria" panose="02040503050406030204" pitchFamily="18" charset="0"/>
              </a:rPr>
              <a:t>: </a:t>
            </a:r>
            <a:r>
              <a:rPr lang="es-CO" dirty="0" smtClean="0">
                <a:latin typeface="Cambria" panose="02040503050406030204" pitchFamily="18" charset="0"/>
              </a:rPr>
              <a:t>Información geográfica 2008-Google </a:t>
            </a:r>
            <a:r>
              <a:rPr lang="es-CO" dirty="0" err="1" smtClean="0">
                <a:latin typeface="Cambria" panose="02040503050406030204" pitchFamily="18" charset="0"/>
              </a:rPr>
              <a:t>eyes</a:t>
            </a:r>
            <a:r>
              <a:rPr lang="es-CO" dirty="0" smtClean="0">
                <a:latin typeface="Cambria" panose="02040503050406030204" pitchFamily="18" charset="0"/>
              </a:rPr>
              <a:t> -Los ojos de Google. Satélite de Google, resolución 42 cm. </a:t>
            </a:r>
          </a:p>
          <a:p>
            <a:pPr algn="just"/>
            <a:endParaRPr lang="es-CO" dirty="0" smtClean="0">
              <a:latin typeface="Cambria" panose="02040503050406030204" pitchFamily="18" charset="0"/>
            </a:endParaRPr>
          </a:p>
          <a:p>
            <a:pPr algn="just"/>
            <a:r>
              <a:rPr lang="es-CO" b="1" dirty="0" smtClean="0">
                <a:latin typeface="Cambria" panose="02040503050406030204" pitchFamily="18" charset="0"/>
              </a:rPr>
              <a:t>2008-Tecnología de servicio en la red.</a:t>
            </a:r>
          </a:p>
          <a:p>
            <a:pPr algn="just"/>
            <a:endParaRPr lang="es-CO" dirty="0" smtClean="0">
              <a:latin typeface="Cambria" panose="02040503050406030204" pitchFamily="18" charset="0"/>
            </a:endParaRPr>
          </a:p>
          <a:p>
            <a:pPr algn="just"/>
            <a:r>
              <a:rPr lang="es-CO" b="1" dirty="0" smtClean="0">
                <a:latin typeface="Cambria" panose="02040503050406030204" pitchFamily="18" charset="0"/>
              </a:rPr>
              <a:t>2008-Tecnología de servicio de GIS en la red.</a:t>
            </a:r>
            <a:endParaRPr lang="es-CO" dirty="0" smtClean="0">
              <a:latin typeface="Cambria" panose="02040503050406030204" pitchFamily="18" charset="0"/>
            </a:endParaRPr>
          </a:p>
          <a:p>
            <a:endParaRPr lang="es-CO" dirty="0"/>
          </a:p>
        </p:txBody>
      </p:sp>
      <p:pic>
        <p:nvPicPr>
          <p:cNvPr id="8" name="Picture 7" descr="https://lh3.googleusercontent.com/n0TI_rPnuOqqxNzNVFn2X3evQngqInEr3mwA5-QgyUI2suNFXkGDYEZ3alCn77QxHW3mkI8olIoUVdFehw7EWkHMsbTfghpZHUPU7VfQc5NhC8FBoDuXeXQo_gF9_VaP7HVRAzcpmVua5yh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50" y="1057016"/>
            <a:ext cx="752475" cy="75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https://lh5.googleusercontent.com/hny6siW5FYMvLYo6f4y6l7h6Ea3IpV6TY4B_HP0F_WduXMBNxPOLmJPJC5tFV7z_ewaNRAgzJit3mOVJt7hF5ZuTRIYxJ8MM4r90-QfN4ZClnB_N0WIBcv-SYKY9s-6mV41T0_giCKXxFRx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50" y="2569184"/>
            <a:ext cx="824483" cy="88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https://lh5.googleusercontent.com/zu6zBSjZJiR3p0XnFFLAjkw3VlxMNjyFS6goDgFsNdhhwBGayft9ilI9KhVu0sks8-fx2P9qpTBbgB1eDFAu6ursSy8k1v5VxByMJSqok1mdxNFFzrAGDuvPqBaptJUxaFyRUUy3kh5NTNf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50" y="3649304"/>
            <a:ext cx="802991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3" descr="https://lh6.googleusercontent.com/IrryXAPsJZ3dimUxnPtaCt7XBP9mnTxHeL8thl8tUvF2DoG_tkwVC979CCC8-Nr10g_JWFnTiW9WC3wkj2_VVO4sB2Ky1HvkX8ikoFNb8dA163s1r8k-uf5E4otmmSEvioAF6SI5CJhcmEZ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49" y="4657416"/>
            <a:ext cx="824483" cy="114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4 Título"/>
          <p:cNvSpPr>
            <a:spLocks noGrp="1"/>
          </p:cNvSpPr>
          <p:nvPr>
            <p:ph type="title"/>
          </p:nvPr>
        </p:nvSpPr>
        <p:spPr>
          <a:xfrm>
            <a:off x="798245" y="134902"/>
            <a:ext cx="6942107" cy="922114"/>
          </a:xfrm>
        </p:spPr>
        <p:txBody>
          <a:bodyPr>
            <a:noAutofit/>
          </a:bodyPr>
          <a:lstStyle/>
          <a:p>
            <a:pPr algn="ctr"/>
            <a:r>
              <a:rPr lang="es-CO" sz="36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Era de aplicación (1999 – 2010).</a:t>
            </a:r>
            <a:r>
              <a:rPr lang="es-CO" sz="3600" b="0" dirty="0" smtClean="0">
                <a:solidFill>
                  <a:schemeClr val="tx1"/>
                </a:solidFill>
                <a:effectLst/>
              </a:rPr>
              <a:t/>
            </a:r>
            <a:br>
              <a:rPr lang="es-CO" sz="3600" b="0" dirty="0" smtClean="0">
                <a:solidFill>
                  <a:schemeClr val="tx1"/>
                </a:solidFill>
                <a:effectLst/>
              </a:rPr>
            </a:br>
            <a:endParaRPr lang="es-CO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59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 dirty="0" smtClean="0"/>
              <a:t>Sistema de Información </a:t>
            </a:r>
            <a:r>
              <a:rPr lang="es-CO" dirty="0" err="1" smtClean="0"/>
              <a:t>Geografica</a:t>
            </a:r>
            <a:r>
              <a:rPr lang="es-CO" dirty="0" smtClean="0"/>
              <a:t> "</a:t>
            </a:r>
            <a:r>
              <a:rPr lang="es-CO" dirty="0" err="1" smtClean="0"/>
              <a:t>SIGlagranja</a:t>
            </a:r>
            <a:r>
              <a:rPr lang="es-CO" dirty="0" smtClean="0"/>
              <a:t>"</a:t>
            </a:r>
            <a:endParaRPr lang="es-CO" dirty="0"/>
          </a:p>
        </p:txBody>
      </p:sp>
      <p:pic>
        <p:nvPicPr>
          <p:cNvPr id="23" name="Picture 4" descr="F:\exp_mañana\3 capa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6165304"/>
            <a:ext cx="683568" cy="6926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2"/>
          <p:cNvSpPr/>
          <p:nvPr/>
        </p:nvSpPr>
        <p:spPr>
          <a:xfrm>
            <a:off x="256991" y="1628800"/>
            <a:ext cx="8064896" cy="378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O" dirty="0" smtClean="0">
                <a:latin typeface="Cambria" panose="02040503050406030204" pitchFamily="18" charset="0"/>
              </a:rPr>
              <a:t>Diseñar e implementar un sistema de información Geo referenciado para el Centro Agropecuario “La Granja” Sena -  Espinal, Regional Tolima. Constituyéndose “SIGLaGranja”, en una herramienta fundamental para el apoyo a los procesos formativos que se desarrollan en el centro mediante la Visualización, Consulta, Captura, Actualización de la información Alfanumérica y Espacial, proveniente de las diferentes áreas de formación del centro, Apoyando el proceso de toma de decisiones, y generando además un  gran impacto en la comunidad educativa y externa, permitiendo la manipulación de la información de forma dinámica en una plataforma web.</a:t>
            </a:r>
            <a:endParaRPr lang="es-CO" dirty="0">
              <a:latin typeface="Cambria" panose="02040503050406030204" pitchFamily="18" charset="0"/>
            </a:endParaRPr>
          </a:p>
        </p:txBody>
      </p:sp>
      <p:sp>
        <p:nvSpPr>
          <p:cNvPr id="6" name="Rectángulo 1"/>
          <p:cNvSpPr/>
          <p:nvPr/>
        </p:nvSpPr>
        <p:spPr>
          <a:xfrm>
            <a:off x="695834" y="188639"/>
            <a:ext cx="71762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 smtClean="0">
                <a:latin typeface="Cambria" panose="02040503050406030204" pitchFamily="18" charset="0"/>
              </a:rPr>
              <a:t>OBJETIVO</a:t>
            </a:r>
            <a:endParaRPr lang="es-CO" sz="3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54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yacencia">
  <a:themeElements>
    <a:clrScheme name="Adyacencia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yacencia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96</TotalTime>
  <Words>774</Words>
  <Application>Microsoft Office PowerPoint</Application>
  <PresentationFormat>Presentación en pantalla (4:3)</PresentationFormat>
  <Paragraphs>95</Paragraphs>
  <Slides>22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3" baseType="lpstr">
      <vt:lpstr>Adyacencia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RECORRIDO HISTORICO </vt:lpstr>
      <vt:lpstr>LÍNEA DE TIEMPO DE LOS SIG </vt:lpstr>
      <vt:lpstr>Era de aplicación (1999 – 2010). </vt:lpstr>
      <vt:lpstr>Presentación de PowerPoint</vt:lpstr>
      <vt:lpstr>BENEFICIOS DE “SIGLaGranja”</vt:lpstr>
      <vt:lpstr>Presentación de PowerPoint</vt:lpstr>
      <vt:lpstr>Presentación de PowerPoint</vt:lpstr>
      <vt:lpstr>OPENGEO SUITE</vt:lpstr>
      <vt:lpstr>Presentación de PowerPoint</vt:lpstr>
      <vt:lpstr>Presentación de PowerPoint</vt:lpstr>
      <vt:lpstr>Presentación de PowerPoint</vt:lpstr>
      <vt:lpstr>QUE ES GEOEXPLORER</vt:lpstr>
      <vt:lpstr>HERRAMIENTAS PARA GENERAR UN VISOR</vt:lpstr>
      <vt:lpstr>Presentación de PowerPoint</vt:lpstr>
      <vt:lpstr>EDITOR DE TEXTO (SUBLIME TEXT 3)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SARA YSNY</dc:creator>
  <cp:lastModifiedBy>SARA YSNY</cp:lastModifiedBy>
  <cp:revision>11</cp:revision>
  <dcterms:created xsi:type="dcterms:W3CDTF">2015-10-19T13:23:36Z</dcterms:created>
  <dcterms:modified xsi:type="dcterms:W3CDTF">2015-10-19T14:59:57Z</dcterms:modified>
</cp:coreProperties>
</file>